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3.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4.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5.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6.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omments/comment7.xml" ContentType="application/vnd.openxmlformats-officedocument.presentationml.comment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09" r:id="rId2"/>
    <p:sldMasterId id="2147483710" r:id="rId3"/>
  </p:sldMasterIdLst>
  <p:notesMasterIdLst>
    <p:notesMasterId r:id="rId12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Lst>
  <p:sldSz cx="9144000" cy="5143500" type="screen16x9"/>
  <p:notesSz cx="6858000" cy="9144000"/>
  <p:embeddedFontLst>
    <p:embeddedFont>
      <p:font typeface="Barlow" panose="020F0502020204030204" pitchFamily="2" charset="0"/>
      <p:regular r:id="rId129"/>
      <p:bold r:id="rId130"/>
      <p:italic r:id="rId131"/>
      <p:boldItalic r:id="rId132"/>
    </p:embeddedFont>
    <p:embeddedFont>
      <p:font typeface="Barlow ExtraLight" panose="020F0502020204030204" pitchFamily="2" charset="0"/>
      <p:regular r:id="rId133"/>
      <p:bold r:id="rId134"/>
      <p:italic r:id="rId135"/>
      <p:boldItalic r:id="rId136"/>
    </p:embeddedFont>
    <p:embeddedFont>
      <p:font typeface="Barlow Light" panose="020F0502020204030204" pitchFamily="2" charset="0"/>
      <p:regular r:id="rId137"/>
      <p:bold r:id="rId138"/>
      <p:italic r:id="rId139"/>
      <p:boldItalic r:id="rId140"/>
    </p:embeddedFont>
    <p:embeddedFont>
      <p:font typeface="Barlow Medium" panose="020F0502020204030204" pitchFamily="2" charset="0"/>
      <p:regular r:id="rId141"/>
      <p:bold r:id="rId142"/>
      <p:italic r:id="rId143"/>
      <p:boldItalic r:id="rId144"/>
    </p:embeddedFont>
    <p:embeddedFont>
      <p:font typeface="Hepta Slab" panose="020B0604020202020204" charset="0"/>
      <p:regular r:id="rId145"/>
      <p:bold r:id="rId146"/>
    </p:embeddedFont>
    <p:embeddedFont>
      <p:font typeface="Hepta Slab Light" panose="020B0604020202020204" charset="0"/>
      <p:regular r:id="rId147"/>
      <p:bold r:id="rId148"/>
    </p:embeddedFont>
    <p:embeddedFont>
      <p:font typeface="Hepta Slab Medium" panose="020B0604020202020204" charset="0"/>
      <p:regular r:id="rId149"/>
      <p:bold r:id="rId150"/>
    </p:embeddedFont>
    <p:embeddedFont>
      <p:font typeface="Inter" panose="020B0604020202020204" charset="0"/>
      <p:regular r:id="rId151"/>
      <p:bold r:id="rId152"/>
      <p:italic r:id="rId153"/>
      <p:boldItalic r:id="rId154"/>
    </p:embeddedFont>
    <p:embeddedFont>
      <p:font typeface="Nunito" pitchFamily="2" charset="0"/>
      <p:regular r:id="rId155"/>
      <p:bold r:id="rId156"/>
      <p:italic r:id="rId157"/>
      <p:boldItalic r:id="rId158"/>
    </p:embeddedFont>
    <p:embeddedFont>
      <p:font typeface="Proxima Nova" panose="020B0604020202020204" charset="0"/>
      <p:regular r:id="rId159"/>
      <p:bold r:id="rId160"/>
      <p:italic r:id="rId161"/>
      <p:boldItalic r:id="rId162"/>
    </p:embeddedFont>
    <p:embeddedFont>
      <p:font typeface="Roboto" panose="02000000000000000000" pitchFamily="2" charset="0"/>
      <p:regular r:id="rId163"/>
      <p:bold r:id="rId164"/>
      <p:italic r:id="rId165"/>
      <p:boldItalic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hryn Mullins" initials="" lastIdx="6" clrIdx="0"/>
  <p:cmAuthor id="1" name="Kristen Jernigan" initials="" lastIdx="3" clrIdx="1"/>
  <p:cmAuthor id="2" name="Becky Vasquez" initials="" lastIdx="4" clrIdx="2"/>
  <p:cmAuthor id="3" name="Dave Zvenya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42545F-A8EA-4EFE-9355-611E750AF778}">
  <a:tblStyle styleId="{C342545F-A8EA-4EFE-9355-611E750AF7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134" y="3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10.fntdata"/><Relationship Id="rId159" Type="http://schemas.openxmlformats.org/officeDocument/2006/relationships/font" Target="fonts/font31.fntdata"/><Relationship Id="rId170" Type="http://schemas.openxmlformats.org/officeDocument/2006/relationships/theme" Target="theme/theme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notesMaster" Target="notesMasters/notesMaster1.xml"/><Relationship Id="rId149" Type="http://schemas.openxmlformats.org/officeDocument/2006/relationships/font" Target="fonts/font21.fntdata"/><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32.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font" Target="fonts/font11.fntdata"/><Relationship Id="rId85" Type="http://schemas.openxmlformats.org/officeDocument/2006/relationships/slide" Target="slides/slide82.xml"/><Relationship Id="rId150" Type="http://schemas.openxmlformats.org/officeDocument/2006/relationships/font" Target="fonts/font22.fntdata"/><Relationship Id="rId171" Type="http://schemas.openxmlformats.org/officeDocument/2006/relationships/tableStyles" Target="tableStyle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font" Target="fonts/font1.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12.fntdata"/><Relationship Id="rId145" Type="http://schemas.openxmlformats.org/officeDocument/2006/relationships/font" Target="fonts/font17.fntdata"/><Relationship Id="rId161" Type="http://schemas.openxmlformats.org/officeDocument/2006/relationships/font" Target="fonts/font33.fntdata"/><Relationship Id="rId166" Type="http://schemas.openxmlformats.org/officeDocument/2006/relationships/font" Target="fonts/font38.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2.fntdata"/><Relationship Id="rId135" Type="http://schemas.openxmlformats.org/officeDocument/2006/relationships/font" Target="fonts/font7.fntdata"/><Relationship Id="rId151" Type="http://schemas.openxmlformats.org/officeDocument/2006/relationships/font" Target="fonts/font23.fntdata"/><Relationship Id="rId156" Type="http://schemas.openxmlformats.org/officeDocument/2006/relationships/font" Target="fonts/font28.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font" Target="fonts/font13.fntdata"/><Relationship Id="rId146" Type="http://schemas.openxmlformats.org/officeDocument/2006/relationships/font" Target="fonts/font18.fntdata"/><Relationship Id="rId167"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3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3.fntdata"/><Relationship Id="rId136" Type="http://schemas.openxmlformats.org/officeDocument/2006/relationships/font" Target="fonts/font8.fntdata"/><Relationship Id="rId157" Type="http://schemas.openxmlformats.org/officeDocument/2006/relationships/font" Target="fonts/font29.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2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font" Target="fonts/font19.fntdata"/><Relationship Id="rId16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14.fntdata"/><Relationship Id="rId163" Type="http://schemas.openxmlformats.org/officeDocument/2006/relationships/font" Target="fonts/font3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9.fntdata"/><Relationship Id="rId158" Type="http://schemas.openxmlformats.org/officeDocument/2006/relationships/font" Target="fonts/font3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4.fntdata"/><Relationship Id="rId153" Type="http://schemas.openxmlformats.org/officeDocument/2006/relationships/font" Target="fonts/font2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font" Target="fonts/font15.fntdata"/><Relationship Id="rId148" Type="http://schemas.openxmlformats.org/officeDocument/2006/relationships/font" Target="fonts/font20.fntdata"/><Relationship Id="rId164" Type="http://schemas.openxmlformats.org/officeDocument/2006/relationships/font" Target="fonts/font36.fntdata"/><Relationship Id="rId16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5.fntdata"/><Relationship Id="rId154" Type="http://schemas.openxmlformats.org/officeDocument/2006/relationships/font" Target="fonts/font26.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font" Target="fonts/font16.fntdata"/><Relationship Id="rId90" Type="http://schemas.openxmlformats.org/officeDocument/2006/relationships/slide" Target="slides/slide87.xml"/><Relationship Id="rId165" Type="http://schemas.openxmlformats.org/officeDocument/2006/relationships/font" Target="fonts/font37.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font" Target="fonts/font6.fntdata"/><Relationship Id="rId80" Type="http://schemas.openxmlformats.org/officeDocument/2006/relationships/slide" Target="slides/slide77.xml"/><Relationship Id="rId155" Type="http://schemas.openxmlformats.org/officeDocument/2006/relationships/font" Target="fonts/font27.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7-18T16:16:03.200" idx="1">
    <p:pos x="6000" y="0"/>
    <p:text>The content on slides 5-18 is almost verbatim duplicative of the online learning content contained in this document from the content map: https://docs.google.com/document/d/1AXMISJ0eQUuQ3rtDrG23MhY2aZVQi0h8SrB6kql_888/edit?tab=t.0#heading=h.7uja5vej1xcm
Is this a mistake? Unclear on why we would presenting the same information in both places?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07-23T14:11:05.965" idx="3">
    <p:pos x="384" y="384"/>
    <p:text>@kristen.jernigan@civicactions.com flagging this for awareness to build out a more interactive exercise.</p:text>
  </p:cm>
  <p:cm authorId="0" dt="2025-07-23T17:49:47.210" idx="2">
    <p:pos x="384" y="384"/>
    <p:text>In my original review, I suggested building more of an interactive exercise around the Beeck Center Digital Service Tracker which is mentioned in the online learning document that has this same content. There are lots of additional digital service teams tracked there. My original suggested comment link is here, recommend that we reconsider adding this in as an activity and discussion, and something that could be leveraged for a more participatory experience. (https://docs.google.com/document/d/1qRbvFY2rsqNXZ-mKBJvkxzAxuru5HEbdMWq9cxSgeBc/edit?disco=AAABegSvvy4) 
Participants could be encouraged to select an organization from this list, and review their work, how they are organized, the kinds of projects they are working on, and could also search for examples of procurements that have supported the teams efforts, or active RFIs or RFQs they may have open, and could compare and contrast them with their experience as federal COs.</p:text>
  </p:cm>
  <p:cm authorId="1" dt="2025-07-23T17:49:47.210" idx="1">
    <p:pos x="384" y="384"/>
    <p:text>Thanks for the suggestion! We’ve got a ticket in the next sprint for prioritizing and implementing course enhancements. I’ll go ahead and add this to it.</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5-07-18T16:40:43.835" idx="4">
    <p:pos x="6000" y="0"/>
    <p:text>Noting that there is significant overlap and duplication between the content on these slides and the content included in the document containing the online learning here: https://docs.google.com/document/d/1amzZut7PrhyAuZHOVMGtTOQ5mjwHDl5rg2MWeQ43Xs0/edit?tab=t.q9d9qby3er2p 
It's difficult to understand how we envision the in class learning dove tailing with self paced. 
Also noting that the self paced document make reference to group discussions in different places. Are those identical to the ones referenced here in the deck, or different? Will participants being online group work outside of the in class sessions? Maybe the facilitator guides will cover this, but it feels very difficult to cross walk across these documents and understand how all of the pieces of the curriculum will integrate across module 1.</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5-07-18T16:46:57.329" idx="5">
    <p:pos x="6000" y="0"/>
    <p:text>Significant duplication between content here and content included in the online learning: https://docs.google.com/document/d/1xUggRk6tgVGhsFPvA8c3COmzK8cv1yvtzAf91wkeBxo/edit?tab=t.5a0bh5ur0dqi</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5-07-18T16:51:16.676" idx="6">
    <p:pos x="6000" y="0"/>
    <p:text>Significant duplication of content in this section of slides with the online learning content in this document: https://docs.google.com/document/d/1xUggRk6tgVGhsFPvA8c3COmzK8cv1yvtzAf91wkeBxo/edit?tab=t.oayv7dhm3bbd</p:text>
  </p:cm>
</p:cmLst>
</file>

<file path=ppt/comments/comment6.xml><?xml version="1.0" encoding="utf-8"?>
<p:cmLst xmlns:a="http://schemas.openxmlformats.org/drawingml/2006/main" xmlns:r="http://schemas.openxmlformats.org/officeDocument/2006/relationships" xmlns:p="http://schemas.openxmlformats.org/presentationml/2006/main">
  <p:cm authorId="2" dt="2025-07-18T14:20:07.166" idx="1">
    <p:pos x="6000" y="0"/>
    <p:text>@dave@tandemgov.com here are the slides associated with the tech topics, for your reference.</p:text>
  </p:cm>
  <p:cm authorId="3" dt="2025-07-18T14:20:07.166" idx="1">
    <p:pos x="6000" y="0"/>
    <p:text>Ok. My feedback here is the same as that with the doc version …</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5-07-23T17:19:35.425" idx="2">
    <p:pos x="384" y="384"/>
    <p:text>We’re still putting the finishing touches on the facilitator guides and will share them as soon as they’re ready.</p:text>
  </p:cm>
  <p:cm authorId="2" dt="2025-07-23T18:46:33.936" idx="3">
    <p:pos x="384" y="384"/>
    <p:text>Are SMEs expected to review those as well, once they are available?</p:text>
  </p:cm>
  <p:cm authorId="1" dt="2025-07-23T20:22:29.636" idx="3">
    <p:pos x="384" y="384"/>
    <p:text>Not at this time. We're focused on having SMEs review the content through the lens of their area of expertise and technical accuracy. The Facilitator Guides are more in the domain of the curriculum designers.</p:text>
  </p:cm>
  <p:cm authorId="2" dt="2025-07-23T20:31:26.535" idx="2">
    <p:pos x="384" y="384"/>
    <p:text>Hi @kristen.jernigan@civicactions.com do I have access to the facilitator guide with detailed information for this activity? I see a facilitator guide (in the Content Map) related to the Case Study but I don't see a more general Module 1 facilitation guide.</p:text>
  </p:cm>
  <p:cm authorId="2" dt="2025-07-23T20:31:26.535" idx="4">
    <p:pos x="384" y="384"/>
    <p:text>Thank you for the confirmation.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pathfinder.va.gov/info/assets/resources/innovation-compentencies/designing-for-veterans-a-toolkit-for-hcd.pdf"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govciomedia.com/how-the-vas-approach-to-human-centered-design-improved-veterans-experience/" TargetMode="External"/><Relationship Id="rId4" Type="http://schemas.openxmlformats.org/officeDocument/2006/relationships/hyperlink" Target="https://news.va.gov/16942/using-human-centered-design-reach-veteran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5fa89bb436_0_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35fa89bb436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Welcome to Module 1. In this module, we’ll explore the key concepts behind digital service delivery, what it means for government, and why it matters for acquisition professionals like you.</a:t>
            </a:r>
            <a:endParaRPr/>
          </a:p>
        </p:txBody>
      </p:sp>
      <p:sp>
        <p:nvSpPr>
          <p:cNvPr id="462" name="Google Shape;462;g35fa89bb436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60f98a9c26_0_6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g360f98a9c26_0_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 made up of three essential layers, like a layered cake.</a:t>
            </a:r>
            <a:endParaRPr/>
          </a:p>
          <a:p>
            <a:pPr marL="0" lvl="0" indent="0" algn="l" rtl="0">
              <a:spcBef>
                <a:spcPts val="0"/>
              </a:spcBef>
              <a:spcAft>
                <a:spcPts val="0"/>
              </a:spcAft>
              <a:buNone/>
            </a:pPr>
            <a:r>
              <a:rPr lang="en"/>
              <a:t>The Information Layer includes all the content and data that users interact with—whether that’s reading a press release, applying for a benefit, or watching a video.</a:t>
            </a:r>
            <a:endParaRPr/>
          </a:p>
          <a:p>
            <a:pPr marL="0" lvl="0" indent="0" algn="l" rtl="0">
              <a:spcBef>
                <a:spcPts val="0"/>
              </a:spcBef>
              <a:spcAft>
                <a:spcPts val="0"/>
              </a:spcAft>
              <a:buNone/>
            </a:pPr>
            <a:r>
              <a:rPr lang="en"/>
              <a:t>The Presentation Layer is the “where” and “how” users access this information—through web browsers, mobile apps, or social media.</a:t>
            </a:r>
            <a:endParaRPr/>
          </a:p>
          <a:p>
            <a:pPr marL="0" lvl="0" indent="0" algn="l" rtl="0">
              <a:spcBef>
                <a:spcPts val="0"/>
              </a:spcBef>
              <a:spcAft>
                <a:spcPts val="0"/>
              </a:spcAft>
              <a:buNone/>
            </a:pPr>
            <a:r>
              <a:rPr lang="en"/>
              <a:t>And finally, the Platform Layer is the foundation. It’s where the business logic happens and includes tools like APIs and content management systems.</a:t>
            </a:r>
            <a:endParaRPr/>
          </a:p>
          <a:p>
            <a:pPr marL="0" lvl="0" indent="0" algn="l" rtl="0">
              <a:spcBef>
                <a:spcPts val="0"/>
              </a:spcBef>
              <a:spcAft>
                <a:spcPts val="0"/>
              </a:spcAft>
              <a:buNone/>
            </a:pPr>
            <a:r>
              <a:rPr lang="en"/>
              <a:t>This bottom layer also ensures security, privacy, and data protection are built in from the start, providing a stable platform for digital services to operate safely and reliably.</a:t>
            </a:r>
            <a:endParaRPr/>
          </a:p>
        </p:txBody>
      </p:sp>
      <p:sp>
        <p:nvSpPr>
          <p:cNvPr id="536" name="Google Shape;536;g360f98a9c26_0_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362343476f6_0_11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9" name="Google Shape;1269;g362343476f6_0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0" name="Google Shape;1270;g362343476f6_0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362343476f6_0_49: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362343476f6_0_4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AI is more than a buzzword—it's being used today in real tools to help agencies operate more efficiently. Think of it as the next level of automation: helping us analyze, decide, and respond faster. As a CO, you’ll increasingly see proposals that include AI capabilities.</a:t>
            </a:r>
            <a:endParaRPr/>
          </a:p>
        </p:txBody>
      </p:sp>
      <p:sp>
        <p:nvSpPr>
          <p:cNvPr id="1276" name="Google Shape;1276;g362343476f6_0_4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634d1e63c3_1_79: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634d1e63c3_1_7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Source selection or technical evaluations (bias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Sensitive or high-risk decisions requiring human judgment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Equity and fairness concerns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Legal and policy compliance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Transparency and auditability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84" name="Google Shape;1284;g3634d1e63c3_1_7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362343476f6_0_12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g362343476f6_0_1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There’s not one kind of AI—there are many. Some tools are simple decision trees, while others generate entirely new content. Knowing the difference helps you evaluate whether a solution fits the problem and what level of oversight it requires.</a:t>
            </a:r>
            <a:endParaRPr/>
          </a:p>
        </p:txBody>
      </p:sp>
      <p:sp>
        <p:nvSpPr>
          <p:cNvPr id="1293" name="Google Shape;1293;g362343476f6_0_1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362343476f6_0_20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0" name="Google Shape;1300;g362343476f6_0_20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a:solidFill>
                  <a:schemeClr val="dk1"/>
                </a:solidFill>
              </a:rPr>
              <a:t>This video helps us turn our attention to the present-day consequences of AI—like its environmental cost, ethical misuse, and societal harm—rather than distant, speculative risks. Luccioni encourages us to think about AI accountability now, by building tools for transparency and responsible AI development.</a:t>
            </a:r>
            <a:endParaRPr>
              <a:solidFill>
                <a:schemeClr val="dk1"/>
              </a:solidFill>
            </a:endParaRPr>
          </a:p>
        </p:txBody>
      </p:sp>
      <p:sp>
        <p:nvSpPr>
          <p:cNvPr id="1301" name="Google Shape;1301;g362343476f6_0_20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362343476f6_0_12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g362343476f6_0_1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With great power comes great responsibility. AI must be transparent, fair, and secure. Your role is to ask tough questions and ensure vendors can explain how their systems work—and how they’re being monitored.</a:t>
            </a:r>
            <a:endParaRPr/>
          </a:p>
        </p:txBody>
      </p:sp>
      <p:sp>
        <p:nvSpPr>
          <p:cNvPr id="1310" name="Google Shape;1310;g362343476f6_0_1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362343476f6_0_142: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g362343476f6_0_1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become a data scientist, but these basic terms will help you evaluate AI proposals and hold vendors accountable. “Explainability,” in particular, is key for audits and defensibility.</a:t>
            </a:r>
            <a:endParaRPr/>
          </a:p>
        </p:txBody>
      </p:sp>
      <p:sp>
        <p:nvSpPr>
          <p:cNvPr id="1318" name="Google Shape;1318;g362343476f6_0_1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62343476f6_0_13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5" name="Google Shape;1325;g362343476f6_0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AI can boost procurement efficiency—but also introduces new risks. Be thoughtful when drafting requirements. If you're procuring AI, include expectations for transparency, performance, and continuous oversight.</a:t>
            </a:r>
            <a:endParaRPr/>
          </a:p>
        </p:txBody>
      </p:sp>
      <p:sp>
        <p:nvSpPr>
          <p:cNvPr id="1326" name="Google Shape;1326;g362343476f6_0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634d1e63c3_1_8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g3634d1e63c3_1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data is used to train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Is the algorithm explainable and auditable?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bias mitigation strategies are in place?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Can the agency fine-tune or update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Does the tool require human oversight?</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334" name="Google Shape;1334;g3634d1e63c3_1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362343476f6_0_16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g362343476f6_0_1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are the frontline for responsible AI in government. Ask tough questions, insist on clear answers, and structure your contracts to support long-term performance, not just flashy demos. AI may change, but your role in protecting mission success doesn’t.</a:t>
            </a:r>
            <a:endParaRPr/>
          </a:p>
        </p:txBody>
      </p:sp>
      <p:sp>
        <p:nvSpPr>
          <p:cNvPr id="1343" name="Google Shape;1343;g362343476f6_0_1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60f98a9c26_0_7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360f98a9c26_0_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360f98a9c26_0_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634d1e63c3_1_15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g3634d1e63c3_1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Clr>
                <a:schemeClr val="dk1"/>
              </a:buClr>
              <a:buFont typeface="Arial"/>
              <a:buNone/>
            </a:pPr>
            <a:br>
              <a:rPr lang="en">
                <a:solidFill>
                  <a:schemeClr val="dk1"/>
                </a:solidFill>
              </a:rPr>
            </a:br>
            <a:r>
              <a:rPr lang="en">
                <a:solidFill>
                  <a:schemeClr val="dk1"/>
                </a:solidFill>
              </a:rPr>
              <a:t>Speaker notes: Emphasize that there’s no single correct answer, but the goal is to surface different perspectives.</a:t>
            </a:r>
            <a:endParaRPr sz="1200" b="1">
              <a:solidFill>
                <a:srgbClr val="1B1B1B"/>
              </a:solidFill>
              <a:latin typeface="Nunito"/>
              <a:ea typeface="Nunito"/>
              <a:cs typeface="Nunito"/>
              <a:sym typeface="Nunito"/>
            </a:endParaRPr>
          </a:p>
        </p:txBody>
      </p:sp>
      <p:sp>
        <p:nvSpPr>
          <p:cNvPr id="1351" name="Google Shape;1351;g3634d1e63c3_1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3634d1e63c3_1_16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9" name="Google Shape;1359;g3634d1e63c3_1_16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a:t>
            </a:r>
            <a:r>
              <a:rPr lang="en" sz="1200">
                <a:solidFill>
                  <a:srgbClr val="1B1B1B"/>
                </a:solidFill>
                <a:latin typeface="Nunito"/>
                <a:ea typeface="Nunito"/>
                <a:cs typeface="Nunito"/>
                <a:sym typeface="Nunito"/>
              </a:rPr>
              <a:t>Would you procure or pass? What ethical questions arise around data inputs and use?</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i="1">
              <a:solidFill>
                <a:srgbClr val="1B1B1B"/>
              </a:solidFill>
              <a:latin typeface="Nunito"/>
              <a:ea typeface="Nunito"/>
              <a:cs typeface="Nunito"/>
              <a:sym typeface="Nunito"/>
            </a:endParaRPr>
          </a:p>
          <a:p>
            <a:pPr marL="914400" lvl="0" indent="0" algn="l" rtl="0">
              <a:lnSpc>
                <a:spcPct val="115000"/>
              </a:lnSpc>
              <a:spcBef>
                <a:spcPts val="1200"/>
              </a:spcBef>
              <a:spcAft>
                <a:spcPts val="1200"/>
              </a:spcAft>
              <a:buNone/>
            </a:pPr>
            <a:endParaRPr sz="1200" i="1">
              <a:solidFill>
                <a:srgbClr val="1B1B1B"/>
              </a:solidFill>
              <a:latin typeface="Nunito"/>
              <a:ea typeface="Nunito"/>
              <a:cs typeface="Nunito"/>
              <a:sym typeface="Nunito"/>
            </a:endParaRPr>
          </a:p>
        </p:txBody>
      </p:sp>
      <p:sp>
        <p:nvSpPr>
          <p:cNvPr id="1360" name="Google Shape;1360;g3634d1e63c3_1_16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3634d1e63c3_1_176: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8" name="Google Shape;1368;g3634d1e63c3_1_1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a:solidFill>
                <a:srgbClr val="1B1B1B"/>
              </a:solidFill>
              <a:latin typeface="Nunito"/>
              <a:ea typeface="Nunito"/>
              <a:cs typeface="Nunito"/>
              <a:sym typeface="Nunito"/>
            </a:endParaRPr>
          </a:p>
        </p:txBody>
      </p:sp>
      <p:sp>
        <p:nvSpPr>
          <p:cNvPr id="1369" name="Google Shape;1369;g3634d1e63c3_1_1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634d1e63c3_1_18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g3634d1e63c3_1_1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78" name="Google Shape;1378;g3634d1e63c3_1_1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3634d1e63c3_1_192: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3634d1e63c3_1_1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87" name="Google Shape;1387;g3634d1e63c3_1_1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3634d1e63c3_1_16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3634d1e63c3_1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96" name="Google Shape;1396;g3634d1e63c3_1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362343476f6_0_116: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g362343476f6_0_1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g362343476f6_0_1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634d1e63c3_1_11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0" name="Google Shape;1410;g3634d1e63c3_1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Vendor confusion or delays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retrofits or costly rework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accountability during an incident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Audit or compliance failures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Breach of sensitive data</a:t>
            </a:r>
            <a:endParaRPr/>
          </a:p>
        </p:txBody>
      </p:sp>
      <p:sp>
        <p:nvSpPr>
          <p:cNvPr id="1411" name="Google Shape;1411;g3634d1e63c3_1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62343476f6_0_16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9" name="Google Shape;1419;g362343476f6_0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digital product your agency delivers must be secure by design—not just by audit. As COs and CORs, you’re in a position to demand secure practices from the start. You don’t need to be a cybersecurity expert—but you do need to know what questions to ask and what to require in contracts.</a:t>
            </a:r>
            <a:endParaRPr/>
          </a:p>
        </p:txBody>
      </p:sp>
      <p:sp>
        <p:nvSpPr>
          <p:cNvPr id="1420" name="Google Shape;1420;g362343476f6_0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3634d1e63c3_1_9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7" name="Google Shape;1427;g3634d1e63c3_1_9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frameworks or controls does the solution comply with (e.g., FedRAMP, NIST)?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is data protected in transit and at rest?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do you manage software supply chain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What’s your incident response timeline?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 you support integration with our IAM or SIEM platforms?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28" name="Google Shape;1428;g3634d1e63c3_1_9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60f98a9c26_0_7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360f98a9c26_0_7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Digital services are built by collaborative teams that blend policy, design, and tech. Your role is often to help these teams get the right resources and vendors in place.</a:t>
            </a:r>
            <a:endParaRPr/>
          </a:p>
        </p:txBody>
      </p:sp>
      <p:sp>
        <p:nvSpPr>
          <p:cNvPr id="551" name="Google Shape;551;g360f98a9c26_0_7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362343476f6_0_19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6" name="Google Shape;1436;g362343476f6_0_1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Compliance isn’t optional—it’s a legal and operational baseline. You must confirm which security frameworks apply to your acquisition and ensure the vendor solution can meet them. With IAM, the main question is: Will this system plug into our current access controls, or will it create more risk?</a:t>
            </a:r>
            <a:endParaRPr/>
          </a:p>
        </p:txBody>
      </p:sp>
      <p:sp>
        <p:nvSpPr>
          <p:cNvPr id="1437" name="Google Shape;1437;g362343476f6_0_1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362343476f6_0_21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4" name="Google Shape;1444;g362343476f6_0_2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system has vulnerabilities. Your job is to ensure that vendors can detect, manage, and report them appropriately. SIEM systems are the agency’s eyes and ears—if your procured system can’t talk to the SIEM, you’ve created a blind spot.</a:t>
            </a:r>
            <a:endParaRPr/>
          </a:p>
        </p:txBody>
      </p:sp>
      <p:sp>
        <p:nvSpPr>
          <p:cNvPr id="1445" name="Google Shape;1445;g362343476f6_0_2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3634d1e63c3_1_20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g3634d1e63c3_1_2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We’ll break out into groups for 10 minutes. During debrief, each group will share their questions.</a:t>
            </a:r>
            <a:endParaRPr>
              <a:solidFill>
                <a:schemeClr val="dk1"/>
              </a:solidFill>
            </a:endParaRPr>
          </a:p>
        </p:txBody>
      </p:sp>
      <p:sp>
        <p:nvSpPr>
          <p:cNvPr id="1453" name="Google Shape;1453;g3634d1e63c3_1_2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362343476f6_0_22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1" name="Google Shape;1461;g362343476f6_0_2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Cybersecurity is everyone’s responsibility—but you’re on the front lines. You can prevent weak systems from being procured by asking the right questions early. Build security expectations into requirements, evaluation criteria, and post-award monitoring.</a:t>
            </a:r>
            <a:endParaRPr/>
          </a:p>
        </p:txBody>
      </p:sp>
      <p:sp>
        <p:nvSpPr>
          <p:cNvPr id="1462" name="Google Shape;1462;g362343476f6_0_2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3634d1e63c3_1_10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9" name="Google Shape;1469;g3634d1e63c3_1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Facilitator themes to look for:</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Require integration with agency IAM/SIEM</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Define patching and vulnerability management processes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Reference federal standards explicitly (e.g., NIST 800-53)</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Include performance metrics tied to security practices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 in security testing and validation checkpoints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70" name="Google Shape;1470;g3634d1e63c3_1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60f98a9c26_0_12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360f98a9c26_0_1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Services should serve real user needs—whether that’s the public or internal stakeholders. Good acquisition work ensures these users are kept in mind through every stage.</a:t>
            </a:r>
            <a:endParaRPr/>
          </a:p>
        </p:txBody>
      </p:sp>
      <p:sp>
        <p:nvSpPr>
          <p:cNvPr id="560" name="Google Shape;560;g360f98a9c26_0_1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60f98a9c26_0_92: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360f98a9c26_0_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g360f98a9c26_0_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62343476f6_0_23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362343476f6_0_2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362343476f6_0_2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60f98a9c26_0_8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360f98a9c26_0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360f98a9c26_0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60f98a9c26_0_10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360f98a9c26_0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r>
              <a:rPr lang="en"/>
              <a:t> Many government teams—and their partners—contribute to advancing digital delivery. These groups create resources, prototypes, and momentum for modern practices.</a:t>
            </a:r>
            <a:endParaRPr/>
          </a:p>
        </p:txBody>
      </p:sp>
      <p:sp>
        <p:nvSpPr>
          <p:cNvPr id="592" name="Google Shape;592;g360f98a9c26_0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36c69bf8f7d_0_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36c69bf8f7d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endParaRPr/>
          </a:p>
        </p:txBody>
      </p:sp>
      <p:sp>
        <p:nvSpPr>
          <p:cNvPr id="600" name="Google Shape;600;g36c69bf8f7d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60f98a9c26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60f98a9c2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Welcome! In this session, we’ll look at practical ways to design and develop digital services that truly meet user needs. We’ll touch on strategies, real-world practices, and government tools you can apply.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4221800990_4_1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4221800990_4_10: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4221800990_4_10: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60fa1fd67e_0_2: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360fa1fd67e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360fa1fd67e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67e9928253_0_2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367e9928253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367e9928253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60f98a9c26_0_4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360f98a9c26_0_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The pace of change in tech—and public expectations—means government needs new ways to work. We’ll focus on development strategies that make services more effective and user-centered.</a:t>
            </a:r>
            <a:endParaRPr/>
          </a:p>
        </p:txBody>
      </p:sp>
      <p:sp>
        <p:nvSpPr>
          <p:cNvPr id="627" name="Google Shape;627;g360f98a9c26_0_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60fa1fd67e_0_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360fa1fd67e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Every digital service should begin with understanding what people need. This is the foundation of Play 1 in the U.S. Digital Service Playbook—and the common denominator of successful projects.</a:t>
            </a:r>
            <a:endParaRPr/>
          </a:p>
        </p:txBody>
      </p:sp>
      <p:sp>
        <p:nvSpPr>
          <p:cNvPr id="635" name="Google Shape;635;g360fa1fd67e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362343476f6_0_24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362343476f6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Let’s reflect. Think about examples where agencies or companies focused on users—and where they didn’t. What were the outcomes? This sets the stage for understanding why this work matters.</a:t>
            </a:r>
            <a:endParaRPr/>
          </a:p>
        </p:txBody>
      </p:sp>
      <p:sp>
        <p:nvSpPr>
          <p:cNvPr id="643" name="Google Shape;643;g362343476f6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60f98a9c26_0_2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360f98a9c26_0_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This comic captures the reality of many projects. We often design from assumptions, not evidence. Good user-centered design aims to close that gap.</a:t>
            </a:r>
            <a:endParaRPr/>
          </a:p>
        </p:txBody>
      </p:sp>
      <p:sp>
        <p:nvSpPr>
          <p:cNvPr id="652" name="Google Shape;652;g360f98a9c26_0_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60fa1fd67e_0_2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360fa1fd67e_0_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To understand what users need, you have to talk to them—and not just once. Combine interviews and data to uncover real goals and challenges.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Testing shouldn’t wait until the end. Early and continuous feedback helps catch problems and adapt quickly—saving time and increasing success.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Document what you learn. It’s not just helpful—it’s essential for bringing the whole team along and making better decisions.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Let user needs shape your backlog. This ensures that what gets built is relevant and useful, not just what was easiest to write into a contract.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1200"/>
              </a:spcAft>
              <a:buClr>
                <a:schemeClr val="dk1"/>
              </a:buClr>
              <a:buSzPts val="1100"/>
              <a:buFont typeface="Arial"/>
              <a:buNone/>
            </a:pPr>
            <a:endParaRPr sz="1200">
              <a:solidFill>
                <a:srgbClr val="1B1B1B"/>
              </a:solidFill>
              <a:latin typeface="Nunito"/>
              <a:ea typeface="Nunito"/>
              <a:cs typeface="Nunito"/>
              <a:sym typeface="Nunito"/>
            </a:endParaRPr>
          </a:p>
        </p:txBody>
      </p:sp>
      <p:sp>
        <p:nvSpPr>
          <p:cNvPr id="660" name="Google Shape;660;g360fa1fd67e_0_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60fa1fd67e_0_1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g360fa1fd67e_0_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Speaker Notes:</a:t>
            </a:r>
            <a:r>
              <a:rPr lang="en" sz="1200">
                <a:solidFill>
                  <a:srgbClr val="1B1B1B"/>
                </a:solidFill>
                <a:latin typeface="Nunito"/>
                <a:ea typeface="Nunito"/>
                <a:cs typeface="Nunito"/>
                <a:sym typeface="Nunito"/>
              </a:rPr>
              <a:t> Let’s talk about Lean Startup and how it connects to digital service delivery. </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Lean Startup is a method that emphasizes building products through rapid experimentation, learning directly from users, and continuously refining based on what you learn. The goal is to avoid investing a lot of time and resources into something users may not actually want or need.</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A key concept in Lean Startup is the Minimum Viable Product, or MVP. An MVP is the simplest version of a product that still delivers real value to users. It’s not a prototype or mockup—it’s something functional, but stripped down to its core features.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The purpose of the MVP is to test assumptions about user needs and gather feedback quickly. This lets you validate whether you're on the right track before committing to full-scale development.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So in government digital services, using an MVP approach can help teams build smarter and deliver better outcomes with less waste.</a:t>
            </a:r>
            <a:endParaRPr sz="1200">
              <a:solidFill>
                <a:srgbClr val="1B1B1B"/>
              </a:solidFill>
              <a:latin typeface="Nunito"/>
              <a:ea typeface="Nunito"/>
              <a:cs typeface="Nunito"/>
              <a:sym typeface="Nunito"/>
            </a:endParaRPr>
          </a:p>
          <a:p>
            <a:pPr marL="914400" lvl="1"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Reduces risk and waste of resources.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Focuses on user needs and data-driven decisions.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rapid learning and iteration.</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Example: The Department of Education’s college scorecard prototype.</a:t>
            </a:r>
            <a:endParaRPr/>
          </a:p>
        </p:txBody>
      </p:sp>
      <p:sp>
        <p:nvSpPr>
          <p:cNvPr id="674" name="Google Shape;674;g360fa1fd67e_0_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60f98a9c26_0_1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g360f98a9c26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defined what an MVP is, let’s talk about what it actually looks like in practice. One important thing to remember is that an MVP doesn’t have to be complex or polished. It just needs to be “enough”—enough to communicate your idea and get real, actionable feedback from users.</a:t>
            </a:r>
            <a:endParaRPr/>
          </a:p>
          <a:p>
            <a:pPr marL="0" lvl="0" indent="0" algn="l" rtl="0">
              <a:spcBef>
                <a:spcPts val="0"/>
              </a:spcBef>
              <a:spcAft>
                <a:spcPts val="0"/>
              </a:spcAft>
              <a:buNone/>
            </a:pPr>
            <a:endParaRPr/>
          </a:p>
          <a:p>
            <a:pPr marL="0" lvl="0" indent="0" algn="l" rtl="0">
              <a:spcBef>
                <a:spcPts val="0"/>
              </a:spcBef>
              <a:spcAft>
                <a:spcPts val="0"/>
              </a:spcAft>
              <a:buNone/>
            </a:pPr>
            <a:r>
              <a:rPr lang="en"/>
              <a:t>Some common examples include:</a:t>
            </a:r>
            <a:endParaRPr/>
          </a:p>
          <a:p>
            <a:pPr marL="457200" lvl="0" indent="-298450" algn="l" rtl="0">
              <a:spcBef>
                <a:spcPts val="0"/>
              </a:spcBef>
              <a:spcAft>
                <a:spcPts val="0"/>
              </a:spcAft>
              <a:buSzPts val="1100"/>
              <a:buChar char="●"/>
            </a:pPr>
            <a:r>
              <a:rPr lang="en"/>
              <a:t>A wireframe that shows layout and flow</a:t>
            </a:r>
            <a:endParaRPr/>
          </a:p>
          <a:p>
            <a:pPr marL="457200" lvl="0" indent="-298450" algn="l" rtl="0">
              <a:spcBef>
                <a:spcPts val="0"/>
              </a:spcBef>
              <a:spcAft>
                <a:spcPts val="0"/>
              </a:spcAft>
              <a:buSzPts val="1100"/>
              <a:buChar char="●"/>
            </a:pPr>
            <a:r>
              <a:rPr lang="en"/>
              <a:t>A clickable prototype that simulates functionality</a:t>
            </a:r>
            <a:endParaRPr/>
          </a:p>
          <a:p>
            <a:pPr marL="457200" lvl="0" indent="-298450" algn="l" rtl="0">
              <a:spcBef>
                <a:spcPts val="0"/>
              </a:spcBef>
              <a:spcAft>
                <a:spcPts val="0"/>
              </a:spcAft>
              <a:buSzPts val="1100"/>
              <a:buChar char="●"/>
            </a:pPr>
            <a:r>
              <a:rPr lang="en"/>
              <a:t>Or even just a PowerPoint slide deck that walks through the concept visually</a:t>
            </a:r>
            <a:endParaRPr/>
          </a:p>
          <a:p>
            <a:pPr marL="0" lvl="0" indent="0" algn="l" rtl="0">
              <a:spcBef>
                <a:spcPts val="0"/>
              </a:spcBef>
              <a:spcAft>
                <a:spcPts val="0"/>
              </a:spcAft>
              <a:buNone/>
            </a:pPr>
            <a:endParaRPr/>
          </a:p>
          <a:p>
            <a:pPr marL="0" lvl="0" indent="0" algn="l" rtl="0">
              <a:spcBef>
                <a:spcPts val="0"/>
              </a:spcBef>
              <a:spcAft>
                <a:spcPts val="0"/>
              </a:spcAft>
              <a:buNone/>
            </a:pPr>
            <a:r>
              <a:rPr lang="en"/>
              <a:t>The key is that the MVP helps you test your assumptions. It’s not about perfection—it’s about learning quickly and minimizing wasted effort. You can then iterate based on what you learn before investing in full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a:t>This is especially useful in government settings, where budgets and timelines are tight and expectations are high.</a:t>
            </a:r>
            <a:endParaRPr/>
          </a:p>
        </p:txBody>
      </p:sp>
      <p:sp>
        <p:nvSpPr>
          <p:cNvPr id="682" name="Google Shape;682;g360f98a9c26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681430d162_0_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3681430d162_0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r>
              <a:rPr lang="en">
                <a:solidFill>
                  <a:schemeClr val="dk1"/>
                </a:solidFill>
              </a:rPr>
              <a:t> After reviewing your data:</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Pivot</a:t>
            </a:r>
            <a:r>
              <a:rPr lang="en">
                <a:solidFill>
                  <a:schemeClr val="dk1"/>
                </a:solidFill>
              </a:rPr>
              <a:t>: Change direction if your assumptions were wrong</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Persevere</a:t>
            </a:r>
            <a:r>
              <a:rPr lang="en">
                <a:solidFill>
                  <a:schemeClr val="dk1"/>
                </a:solidFill>
              </a:rPr>
              <a:t>: Keep going if the feedback confirms your approach</a:t>
            </a:r>
            <a:endParaRPr>
              <a:solidFill>
                <a:schemeClr val="dk1"/>
              </a:solidFill>
            </a:endParaRPr>
          </a:p>
          <a:p>
            <a:pPr marL="0" lvl="0" indent="0" algn="l" rtl="0">
              <a:spcBef>
                <a:spcPts val="1200"/>
              </a:spcBef>
              <a:spcAft>
                <a:spcPts val="0"/>
              </a:spcAft>
              <a:buNone/>
            </a:pPr>
            <a:endParaRPr/>
          </a:p>
        </p:txBody>
      </p:sp>
      <p:sp>
        <p:nvSpPr>
          <p:cNvPr id="690" name="Google Shape;690;g3681430d162_0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60f98a9c26_0_2: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g360f98a9c26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These are our learning objectives for the module. As we go through each section, think about how these concepts connect to your own role and the challenges your agency faces.</a:t>
            </a:r>
            <a:endParaRPr/>
          </a:p>
          <a:p>
            <a:pPr marL="0" lvl="0" indent="0" algn="l" rtl="0">
              <a:spcBef>
                <a:spcPts val="0"/>
              </a:spcBef>
              <a:spcAft>
                <a:spcPts val="0"/>
              </a:spcAft>
              <a:buNone/>
            </a:pPr>
            <a:endParaRPr/>
          </a:p>
        </p:txBody>
      </p:sp>
      <p:sp>
        <p:nvSpPr>
          <p:cNvPr id="481" name="Google Shape;481;g360f98a9c26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67e9928253_0_8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g367e9928253_0_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p>
        </p:txBody>
      </p:sp>
      <p:sp>
        <p:nvSpPr>
          <p:cNvPr id="700" name="Google Shape;700;g367e9928253_0_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67e9928253_0_9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g367e9928253_0_9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8" name="Google Shape;708;g367e9928253_0_9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367e9928253_0_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g367e9928253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We’re going to explore several techniques that help us better understand and serve our users, whether we're building a website, a tool, or any digital service. We’ll look at A/B testing, personas, and journey mapping—tools that make sure our decisions are grounded in what real people need, not just assumptions or internal opinions.</a:t>
            </a:r>
            <a:endParaRPr/>
          </a:p>
        </p:txBody>
      </p:sp>
      <p:sp>
        <p:nvSpPr>
          <p:cNvPr id="717" name="Google Shape;717;g367e9928253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67e9928253_0_1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367e9928253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Let’s start with A/B testing. This is a simple but powerful method that allows us to test different versions of a digital component—like a headline, image, or layout—and see which one performs better. Instead of guessing what will resonate, we can actually put both versions in front of users and use the results to drive decisions.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Why is A/B testing so useful? First, it gives us real-time, measurable feedback. It allows us to make small, data-driven changes with low risk. And when applied well, it speeds up iteration, helping teams avoid analysis paralysis or decision-making based on opinions alone. This is especially helpful when there’s internal disagreement, let the data decide.</a:t>
            </a:r>
            <a:endParaRPr>
              <a:solidFill>
                <a:schemeClr val="dk1"/>
              </a:solidFill>
            </a:endParaRPr>
          </a:p>
        </p:txBody>
      </p:sp>
      <p:sp>
        <p:nvSpPr>
          <p:cNvPr id="725" name="Google Shape;725;g367e9928253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67e9928253_0_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g367e9928253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Next, let’s talk about personas. A persona is a fictional character created from real user research. It’s not a stereotype—it’s a way to represent common goals, challenges, and behaviors of a group of users. Personas help teams stay grounded in user needs and avoid designing for themselves or for leadership preferences.</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It’s easy for teams to get distracted by what’s trendy or technically interesting. Personas help keep us focused. They remind us that our job is to solve </a:t>
            </a:r>
            <a:r>
              <a:rPr lang="en" i="1">
                <a:solidFill>
                  <a:schemeClr val="dk1"/>
                </a:solidFill>
              </a:rPr>
              <a:t>real problems for real people</a:t>
            </a:r>
            <a:r>
              <a:rPr lang="en">
                <a:solidFill>
                  <a:schemeClr val="dk1"/>
                </a:solidFill>
              </a:rPr>
              <a:t>. When decision-making gets complicated or stakeholders start pulling in different directions, personas help us return to a user-centered foundation.</a:t>
            </a:r>
            <a:endParaRPr/>
          </a:p>
          <a:p>
            <a:pPr marL="0" lvl="0" indent="0" algn="l" rtl="0">
              <a:spcBef>
                <a:spcPts val="0"/>
              </a:spcBef>
              <a:spcAft>
                <a:spcPts val="0"/>
              </a:spcAft>
              <a:buNone/>
            </a:pPr>
            <a:endParaRPr/>
          </a:p>
        </p:txBody>
      </p:sp>
      <p:sp>
        <p:nvSpPr>
          <p:cNvPr id="735" name="Google Shape;735;g367e9928253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67e9928253_0_99: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g367e9928253_0_9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i="1">
                <a:solidFill>
                  <a:schemeClr val="dk1"/>
                </a:solidFill>
              </a:rPr>
              <a:t>Optional follow-up:</a:t>
            </a:r>
            <a:r>
              <a:rPr lang="en">
                <a:solidFill>
                  <a:schemeClr val="dk1"/>
                </a:solidFill>
              </a:rPr>
              <a:t> How might those needs shape your development decisions?</a:t>
            </a:r>
            <a:endParaRPr/>
          </a:p>
        </p:txBody>
      </p:sp>
      <p:sp>
        <p:nvSpPr>
          <p:cNvPr id="744" name="Google Shape;744;g367e9928253_0_9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67e9928253_0_3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g367e9928253_0_3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Journey mapping is another key technique—it helps us visualize the user’s experience from start to finish. What are they trying to do? What pain points or frustrations might they encounter? By mapping out each step, we can design better solutions and identify where users might fall through the cracks. Personas are often the starting point for building an effective journey map.</a:t>
            </a:r>
            <a:endParaRPr/>
          </a:p>
        </p:txBody>
      </p:sp>
      <p:sp>
        <p:nvSpPr>
          <p:cNvPr id="753" name="Google Shape;753;g367e9928253_0_3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67e9928253_0_5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g367e9928253_0_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To wrap up, remember that tools like A/B testing, personas, and journey mapping are not just checkboxes in a design process—they’re practical ways to make sure our services are grounded in the real experiences of users. A/B testing gives us fast, reliable data for making decisions. Personas help us keep the user front and center throughout development. And journey maps allow us to see the bigger picture—how users experience our service over time. When used together, these techniques help us create more thoughtful, effective, and user-aligned digital services.</a:t>
            </a:r>
            <a:endParaRPr/>
          </a:p>
        </p:txBody>
      </p:sp>
      <p:sp>
        <p:nvSpPr>
          <p:cNvPr id="761" name="Google Shape;761;g367e9928253_0_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67e9928253_0_109: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g367e9928253_0_1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talked about the common foundation of digital service development—starting with the end user—it’s time to dive into contemporary practices that are helping agencies deliver better digital services today.</a:t>
            </a:r>
            <a:endParaRPr/>
          </a:p>
          <a:p>
            <a:pPr marL="0" lvl="0" indent="0" algn="l" rtl="0">
              <a:spcBef>
                <a:spcPts val="0"/>
              </a:spcBef>
              <a:spcAft>
                <a:spcPts val="0"/>
              </a:spcAft>
              <a:buNone/>
            </a:pPr>
            <a:endParaRPr/>
          </a:p>
          <a:p>
            <a:pPr marL="0" lvl="0" indent="0" algn="l" rtl="0">
              <a:spcBef>
                <a:spcPts val="0"/>
              </a:spcBef>
              <a:spcAft>
                <a:spcPts val="0"/>
              </a:spcAft>
              <a:buNone/>
            </a:pPr>
            <a:r>
              <a:rPr lang="en"/>
              <a:t>This next section is meant to give you a broad survey, not a deep dive, into current methodologies. It’s not an exhaustive list, but it’s a solid starting point to build your awareness. Keeping up with evolving tools and approaches takes effort, and this content is designed to help you begin that journey.</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your role is critical. The way contracts are written, evaluated, and managed shapes how digital services are delivered.</a:t>
            </a:r>
            <a:endParaRPr/>
          </a:p>
          <a:p>
            <a:pPr marL="0" lvl="0" indent="0" algn="l" rtl="0">
              <a:spcBef>
                <a:spcPts val="0"/>
              </a:spcBef>
              <a:spcAft>
                <a:spcPts val="0"/>
              </a:spcAft>
              <a:buNone/>
            </a:pPr>
            <a:endParaRPr/>
          </a:p>
          <a:p>
            <a:pPr marL="0" lvl="0" indent="0" algn="l" rtl="0">
              <a:spcBef>
                <a:spcPts val="0"/>
              </a:spcBef>
              <a:spcAft>
                <a:spcPts val="0"/>
              </a:spcAft>
              <a:buNone/>
            </a:pPr>
            <a:r>
              <a:rPr lang="en"/>
              <a:t>You’ll hear terms like Agile, Human-Centered Design (HCD), and DevSecOps. These aren’t just buzzwords—they’re real strategies that have led to better results in both the public and private sectors. These methods help teams: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Adapt quickly to changing needs,</a:t>
            </a:r>
            <a:endParaRPr/>
          </a:p>
          <a:p>
            <a:pPr marL="457200" lvl="0" indent="-298450" algn="l" rtl="0">
              <a:spcBef>
                <a:spcPts val="0"/>
              </a:spcBef>
              <a:spcAft>
                <a:spcPts val="0"/>
              </a:spcAft>
              <a:buSzPts val="1100"/>
              <a:buChar char="●"/>
            </a:pPr>
            <a:r>
              <a:rPr lang="en"/>
              <a:t>Deliver usable features more frequently, and</a:t>
            </a:r>
            <a:endParaRPr/>
          </a:p>
          <a:p>
            <a:pPr marL="457200" lvl="0" indent="-298450" algn="l" rtl="0">
              <a:spcBef>
                <a:spcPts val="0"/>
              </a:spcBef>
              <a:spcAft>
                <a:spcPts val="0"/>
              </a:spcAft>
              <a:buSzPts val="1100"/>
              <a:buChar char="●"/>
            </a:pPr>
            <a:r>
              <a:rPr lang="en"/>
              <a:t>Reduce waste and rework.</a:t>
            </a:r>
            <a:endParaRPr/>
          </a:p>
          <a:p>
            <a:pPr marL="0" lvl="0" indent="0" algn="l" rtl="0">
              <a:spcBef>
                <a:spcPts val="0"/>
              </a:spcBef>
              <a:spcAft>
                <a:spcPts val="0"/>
              </a:spcAft>
              <a:buNone/>
            </a:pPr>
            <a:endParaRPr/>
          </a:p>
          <a:p>
            <a:pPr marL="0" lvl="0" indent="0" algn="l" rtl="0">
              <a:spcBef>
                <a:spcPts val="0"/>
              </a:spcBef>
              <a:spcAft>
                <a:spcPts val="0"/>
              </a:spcAft>
              <a:buNone/>
            </a:pPr>
            <a:r>
              <a:rPr lang="en"/>
              <a:t>They also offer greater visibility into how vendors are performing, which supports smarter use of taxpayer dollars. As you review proposals, having a working knowledge of these practices will help you recognize strong technical approaches—and flag red flags early.</a:t>
            </a:r>
            <a:endParaRPr/>
          </a:p>
        </p:txBody>
      </p:sp>
      <p:sp>
        <p:nvSpPr>
          <p:cNvPr id="769" name="Google Shape;769;g367e9928253_0_1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67e9928253_0_11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g367e9928253_0_1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367e9928253_0_1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4214c1f2a9_0_3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4214c1f2a9_0_3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67e9928253_0_172: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367e9928253_0_17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The Agile Manifesto</a:t>
            </a:r>
            <a:endParaRPr/>
          </a:p>
          <a:p>
            <a:pPr marL="0" lvl="0" indent="0" algn="l" rtl="0">
              <a:spcBef>
                <a:spcPts val="0"/>
              </a:spcBef>
              <a:spcAft>
                <a:spcPts val="0"/>
              </a:spcAft>
              <a:buNone/>
            </a:pPr>
            <a:r>
              <a:rPr lang="en"/>
              <a:t>We are uncovering better ways of developing</a:t>
            </a:r>
            <a:endParaRPr/>
          </a:p>
          <a:p>
            <a:pPr marL="0" lvl="0" indent="0" algn="l" rtl="0">
              <a:spcBef>
                <a:spcPts val="0"/>
              </a:spcBef>
              <a:spcAft>
                <a:spcPts val="0"/>
              </a:spcAft>
              <a:buNone/>
            </a:pPr>
            <a:r>
              <a:rPr lang="en"/>
              <a:t>software by doing it and helping others do it.</a:t>
            </a:r>
            <a:endParaRPr/>
          </a:p>
          <a:p>
            <a:pPr marL="0" lvl="0" indent="0" algn="l" rtl="0">
              <a:spcBef>
                <a:spcPts val="0"/>
              </a:spcBef>
              <a:spcAft>
                <a:spcPts val="0"/>
              </a:spcAft>
              <a:buNone/>
            </a:pPr>
            <a:r>
              <a:rPr lang="en"/>
              <a:t>Through this work we have come to value:</a:t>
            </a:r>
            <a:endParaRPr/>
          </a:p>
          <a:p>
            <a:pPr marL="0" lvl="0" indent="0" algn="l" rtl="0">
              <a:spcBef>
                <a:spcPts val="0"/>
              </a:spcBef>
              <a:spcAft>
                <a:spcPts val="0"/>
              </a:spcAft>
              <a:buNone/>
            </a:pPr>
            <a:endParaRPr/>
          </a:p>
          <a:p>
            <a:pPr marL="0" lvl="0" indent="0" algn="l" rtl="0">
              <a:spcBef>
                <a:spcPts val="0"/>
              </a:spcBef>
              <a:spcAft>
                <a:spcPts val="0"/>
              </a:spcAft>
              <a:buNone/>
            </a:pPr>
            <a:r>
              <a:rPr lang="en"/>
              <a:t>Individuals and interactions over processes and tools</a:t>
            </a:r>
            <a:endParaRPr/>
          </a:p>
          <a:p>
            <a:pPr marL="0" lvl="0" indent="0" algn="l" rtl="0">
              <a:spcBef>
                <a:spcPts val="0"/>
              </a:spcBef>
              <a:spcAft>
                <a:spcPts val="0"/>
              </a:spcAft>
              <a:buNone/>
            </a:pPr>
            <a:r>
              <a:rPr lang="en"/>
              <a:t>Working software over comprehensive documentation</a:t>
            </a:r>
            <a:endParaRPr/>
          </a:p>
          <a:p>
            <a:pPr marL="0" lvl="0" indent="0" algn="l" rtl="0">
              <a:spcBef>
                <a:spcPts val="0"/>
              </a:spcBef>
              <a:spcAft>
                <a:spcPts val="0"/>
              </a:spcAft>
              <a:buNone/>
            </a:pPr>
            <a:r>
              <a:rPr lang="en"/>
              <a:t>Customer collaboration over contract negotiation</a:t>
            </a:r>
            <a:endParaRPr/>
          </a:p>
          <a:p>
            <a:pPr marL="0" lvl="0" indent="0" algn="l" rtl="0">
              <a:spcBef>
                <a:spcPts val="0"/>
              </a:spcBef>
              <a:spcAft>
                <a:spcPts val="0"/>
              </a:spcAft>
              <a:buNone/>
            </a:pPr>
            <a:r>
              <a:rPr lang="en"/>
              <a:t>Responding to change over following a plan</a:t>
            </a:r>
            <a:endParaRPr/>
          </a:p>
          <a:p>
            <a:pPr marL="0" lvl="0" indent="0" algn="l" rtl="0">
              <a:spcBef>
                <a:spcPts val="0"/>
              </a:spcBef>
              <a:spcAft>
                <a:spcPts val="0"/>
              </a:spcAft>
              <a:buNone/>
            </a:pPr>
            <a:endParaRPr/>
          </a:p>
          <a:p>
            <a:pPr marL="0" lvl="0" indent="0" algn="l" rtl="0">
              <a:spcBef>
                <a:spcPts val="0"/>
              </a:spcBef>
              <a:spcAft>
                <a:spcPts val="0"/>
              </a:spcAft>
              <a:buNone/>
            </a:pPr>
            <a:r>
              <a:rPr lang="en"/>
              <a:t>That is, while there is value in the items on</a:t>
            </a:r>
            <a:endParaRPr/>
          </a:p>
          <a:p>
            <a:pPr marL="0" lvl="0" indent="0" algn="l" rtl="0">
              <a:spcBef>
                <a:spcPts val="0"/>
              </a:spcBef>
              <a:spcAft>
                <a:spcPts val="0"/>
              </a:spcAft>
              <a:buNone/>
            </a:pPr>
            <a:r>
              <a:rPr lang="en"/>
              <a:t>the right, we value the items on the left more.</a:t>
            </a:r>
            <a:endParaRPr/>
          </a:p>
          <a:p>
            <a:pPr marL="0" lvl="0" indent="0" algn="l" rtl="0">
              <a:spcBef>
                <a:spcPts val="0"/>
              </a:spcBef>
              <a:spcAft>
                <a:spcPts val="0"/>
              </a:spcAft>
              <a:buNone/>
            </a:pPr>
            <a:endParaRPr/>
          </a:p>
          <a:p>
            <a:pPr marL="0" lvl="0" indent="0" algn="l" rtl="0">
              <a:spcBef>
                <a:spcPts val="0"/>
              </a:spcBef>
              <a:spcAft>
                <a:spcPts val="0"/>
              </a:spcAft>
              <a:buNone/>
            </a:pPr>
            <a:r>
              <a:rPr lang="en"/>
              <a:t>https://agilemanifesto.org/</a:t>
            </a:r>
            <a:endParaRPr/>
          </a:p>
        </p:txBody>
      </p:sp>
      <p:sp>
        <p:nvSpPr>
          <p:cNvPr id="781" name="Google Shape;781;g367e9928253_0_17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67e9928253_0_4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g367e9928253_0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t>
            </a:r>
            <a:endParaRPr/>
          </a:p>
          <a:p>
            <a:pPr marL="0" lvl="0" indent="0" algn="l" rtl="0">
              <a:spcBef>
                <a:spcPts val="0"/>
              </a:spcBef>
              <a:spcAft>
                <a:spcPts val="0"/>
              </a:spcAft>
              <a:buNone/>
            </a:pPr>
            <a:r>
              <a:rPr lang="en"/>
              <a:t>Agile is about staying adaptable and learning as you go. That mindset changes how you write contracts and what you expect from vendors.</a:t>
            </a:r>
            <a:endParaRPr/>
          </a:p>
        </p:txBody>
      </p:sp>
      <p:sp>
        <p:nvSpPr>
          <p:cNvPr id="790" name="Google Shape;790;g367e9928253_0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67e9928253_0_4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g367e9928253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take a closer look at what Agile delivery actually looks like in practice. These are some of the key elements that define how Agile teams work and deliver value.</a:t>
            </a:r>
            <a:endParaRPr/>
          </a:p>
          <a:p>
            <a:pPr marL="0" lvl="0" indent="0" algn="l" rtl="0">
              <a:spcBef>
                <a:spcPts val="0"/>
              </a:spcBef>
              <a:spcAft>
                <a:spcPts val="0"/>
              </a:spcAft>
              <a:buNone/>
            </a:pPr>
            <a:endParaRPr/>
          </a:p>
          <a:p>
            <a:pPr marL="0" lvl="0" indent="0" algn="l" rtl="0">
              <a:spcBef>
                <a:spcPts val="0"/>
              </a:spcBef>
              <a:spcAft>
                <a:spcPts val="0"/>
              </a:spcAft>
              <a:buNone/>
            </a:pPr>
            <a:r>
              <a:rPr lang="en"/>
              <a:t>First, iterative development through sprints means that work is broken into short, time-boxed cycles—typically 1 to 4 weeks. Each sprint ends with a working product, even if it’s just a small improvement. That means the team delivers value early and often, rather than waiting months for a big launch.</a:t>
            </a:r>
            <a:endParaRPr/>
          </a:p>
          <a:p>
            <a:pPr marL="0" lvl="0" indent="0" algn="l" rtl="0">
              <a:spcBef>
                <a:spcPts val="0"/>
              </a:spcBef>
              <a:spcAft>
                <a:spcPts val="0"/>
              </a:spcAft>
              <a:buNone/>
            </a:pPr>
            <a:endParaRPr/>
          </a:p>
          <a:p>
            <a:pPr marL="0" lvl="0" indent="0" algn="l" rtl="0">
              <a:spcBef>
                <a:spcPts val="0"/>
              </a:spcBef>
              <a:spcAft>
                <a:spcPts val="0"/>
              </a:spcAft>
              <a:buNone/>
            </a:pPr>
            <a:r>
              <a:rPr lang="en"/>
              <a:t>Frequent demos and reviews are another core practice. At the end of each sprint, teams share their progress with stakeholders—this creates regular checkpoints and opportunities for feedback.</a:t>
            </a:r>
            <a:endParaRPr/>
          </a:p>
          <a:p>
            <a:pPr marL="0" lvl="0" indent="0" algn="l" rtl="0">
              <a:spcBef>
                <a:spcPts val="0"/>
              </a:spcBef>
              <a:spcAft>
                <a:spcPts val="0"/>
              </a:spcAft>
              <a:buNone/>
            </a:pPr>
            <a:endParaRPr/>
          </a:p>
          <a:p>
            <a:pPr marL="0" lvl="0" indent="0" algn="l" rtl="0">
              <a:spcBef>
                <a:spcPts val="0"/>
              </a:spcBef>
              <a:spcAft>
                <a:spcPts val="0"/>
              </a:spcAft>
              <a:buNone/>
            </a:pPr>
            <a:r>
              <a:rPr lang="en"/>
              <a:t>There’s also a focus on continuous refinement and planning. Agile teams don’t just plan once at the beginning—they adjust their priorities and backlog based on what they learn as they go.</a:t>
            </a:r>
            <a:endParaRPr/>
          </a:p>
          <a:p>
            <a:pPr marL="0" lvl="0" indent="0" algn="l" rtl="0">
              <a:spcBef>
                <a:spcPts val="0"/>
              </a:spcBef>
              <a:spcAft>
                <a:spcPts val="0"/>
              </a:spcAft>
              <a:buNone/>
            </a:pPr>
            <a:endParaRPr/>
          </a:p>
          <a:p>
            <a:pPr marL="0" lvl="0" indent="0" algn="l" rtl="0">
              <a:spcBef>
                <a:spcPts val="0"/>
              </a:spcBef>
              <a:spcAft>
                <a:spcPts val="0"/>
              </a:spcAft>
              <a:buNone/>
            </a:pPr>
            <a:r>
              <a:rPr lang="en"/>
              <a:t>Transparency in workflows is also key. Tools like digital boards or kanban systems help everyone—from developers to product owners to contracting officers—see what’s being worked on and what’s coming next.</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Agile emphasizes working software over extensive documentation. That doesn’t mean documentation isn’t important, especially in government—but the priority is to deliver functioning, usable services that meet real needs.</a:t>
            </a:r>
            <a:endParaRPr/>
          </a:p>
          <a:p>
            <a:pPr marL="0" lvl="0" indent="0" algn="l" rtl="0">
              <a:spcBef>
                <a:spcPts val="0"/>
              </a:spcBef>
              <a:spcAft>
                <a:spcPts val="0"/>
              </a:spcAft>
              <a:buNone/>
            </a:pPr>
            <a:endParaRPr/>
          </a:p>
          <a:p>
            <a:pPr marL="0" lvl="0" indent="0" algn="l" rtl="0">
              <a:spcBef>
                <a:spcPts val="0"/>
              </a:spcBef>
              <a:spcAft>
                <a:spcPts val="0"/>
              </a:spcAft>
              <a:buNone/>
            </a:pPr>
            <a:r>
              <a:rPr lang="en"/>
              <a:t>For procurement professionals, recognizing these patterns can help you better assess vendor proposals and delivery plans aligned with Agile principles.</a:t>
            </a:r>
            <a:endParaRPr/>
          </a:p>
        </p:txBody>
      </p:sp>
      <p:sp>
        <p:nvSpPr>
          <p:cNvPr id="798" name="Google Shape;798;g367e9928253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67e9928253_0_12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367e9928253_0_12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compare three different approaches to building digital services: Agile, Artisanal, and Waterfall.</a:t>
            </a:r>
            <a:endParaRPr/>
          </a:p>
          <a:p>
            <a:pPr marL="0" lvl="0" indent="0" algn="l" rtl="0">
              <a:spcBef>
                <a:spcPts val="0"/>
              </a:spcBef>
              <a:spcAft>
                <a:spcPts val="0"/>
              </a:spcAft>
              <a:buNone/>
            </a:pPr>
            <a:endParaRPr/>
          </a:p>
          <a:p>
            <a:pPr marL="0" lvl="0" indent="0" algn="l" rtl="0">
              <a:spcBef>
                <a:spcPts val="0"/>
              </a:spcBef>
              <a:spcAft>
                <a:spcPts val="0"/>
              </a:spcAft>
              <a:buNone/>
            </a:pPr>
            <a:r>
              <a:rPr lang="en"/>
              <a:t>Agile emphasizes communication and collaboration between teams and stakeholders, with just enough upfront documentation to get started. Agile teams work iteratively, get frequent feedback, and adjust based on what they learn. It’s flexible and designed to deliver value early and often.</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Artisanal projects are often unstructured. There’s no real plan, and features tend to accumulate without a clear strategy—resulting in what developers sometimes call “spaghetti code.” It may work for a while, but it becomes hard to maintain or scale.</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Waterfall is a traditional, linear approach. You gather all the requirements first, then design, build, test, and launch—each phase happens in sequence. The problem with Waterfall is that it delays feedback until the end, so if something isn’t working, it’s often expensive and time-consuming to fix.</a:t>
            </a:r>
            <a:endParaRPr/>
          </a:p>
          <a:p>
            <a:pPr marL="0" lvl="0" indent="0" algn="l" rtl="0">
              <a:spcBef>
                <a:spcPts val="0"/>
              </a:spcBef>
              <a:spcAft>
                <a:spcPts val="0"/>
              </a:spcAft>
              <a:buNone/>
            </a:pPr>
            <a:endParaRPr/>
          </a:p>
          <a:p>
            <a:pPr marL="0" lvl="0" indent="0" algn="l" rtl="0">
              <a:spcBef>
                <a:spcPts val="0"/>
              </a:spcBef>
              <a:spcAft>
                <a:spcPts val="0"/>
              </a:spcAft>
              <a:buNone/>
            </a:pPr>
            <a:r>
              <a:rPr lang="en"/>
              <a:t>Agile aims to strike a balance—planning just enough to move forward, but keeping flexibility so teams can adapt. As acquisition professionals, it’s important to recognize the delivery method behind a proposal—and understand the risks and benefits of each.</a:t>
            </a:r>
            <a:endParaRPr/>
          </a:p>
        </p:txBody>
      </p:sp>
      <p:sp>
        <p:nvSpPr>
          <p:cNvPr id="806" name="Google Shape;806;g367e9928253_0_12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67e9928253_0_15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g367e9928253_0_15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Play 4 of the U.S. Digital Services Playbook is all about using Agile development methodologies. The key message is that government digital service projects should be built iteratively and should evolve based on feedback and learning—not rigid, static requirements.</a:t>
            </a:r>
            <a:endParaRPr/>
          </a:p>
          <a:p>
            <a:pPr marL="0" lvl="0" indent="0" algn="l" rtl="0">
              <a:spcBef>
                <a:spcPts val="0"/>
              </a:spcBef>
              <a:spcAft>
                <a:spcPts val="0"/>
              </a:spcAft>
              <a:buNone/>
            </a:pPr>
            <a:endParaRPr/>
          </a:p>
          <a:p>
            <a:pPr marL="0" lvl="0" indent="0" algn="l" rtl="0">
              <a:spcBef>
                <a:spcPts val="0"/>
              </a:spcBef>
              <a:spcAft>
                <a:spcPts val="0"/>
              </a:spcAft>
              <a:buNone/>
            </a:pPr>
            <a:r>
              <a:rPr lang="en"/>
              <a:t>Agile isn’t just a technical practice—it’s a mindset shift. It encourages teams to break down big problems into smaller, manageable pieces and to deliver value continuously rather than waiting for a big launch months—or years—down the line.</a:t>
            </a:r>
            <a:endParaRPr/>
          </a:p>
          <a:p>
            <a:pPr marL="0" lvl="0" indent="0" algn="l" rtl="0">
              <a:spcBef>
                <a:spcPts val="0"/>
              </a:spcBef>
              <a:spcAft>
                <a:spcPts val="0"/>
              </a:spcAft>
              <a:buNone/>
            </a:pPr>
            <a:endParaRPr/>
          </a:p>
          <a:p>
            <a:pPr marL="0" lvl="0" indent="0" algn="l" rtl="0">
              <a:spcBef>
                <a:spcPts val="0"/>
              </a:spcBef>
              <a:spcAft>
                <a:spcPts val="0"/>
              </a:spcAft>
              <a:buNone/>
            </a:pPr>
            <a:r>
              <a:rPr lang="en"/>
              <a:t>In this play, USDS recommends working in short sprints, shipping early and often, and involving users throughout. Agile development helps teams respond to change, whether that’s new information, changing policy, or stakeholder input.</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supporting Agile means writing contracts that allow for incremental delivery, flexible scope, and ongoing collaboration with vendors. It also means being open to learning as you go—and building in room for that learning to shape the final outcome.</a:t>
            </a:r>
            <a:endParaRPr/>
          </a:p>
        </p:txBody>
      </p:sp>
      <p:sp>
        <p:nvSpPr>
          <p:cNvPr id="814" name="Google Shape;814;g367e9928253_0_15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67e9928253_0_16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367e9928253_0_16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These teams are built to deliver iteratively and adapt quickly. Understanding team structure helps you match acquisition approaches to actual delivery rhythm.</a:t>
            </a:r>
            <a:endParaRPr/>
          </a:p>
        </p:txBody>
      </p:sp>
      <p:sp>
        <p:nvSpPr>
          <p:cNvPr id="822" name="Google Shape;822;g367e9928253_0_16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67e9928253_0_13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g367e9928253_0_1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367e9928253_0_1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367e9928253_0_13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g367e9928253_0_1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To wrap up, Agile is more than just a process—it’s a </a:t>
            </a:r>
            <a:r>
              <a:rPr lang="en" b="1">
                <a:solidFill>
                  <a:schemeClr val="dk1"/>
                </a:solidFill>
              </a:rPr>
              <a:t>mindset of continuous improvement</a:t>
            </a:r>
            <a:r>
              <a:rPr lang="en">
                <a:solidFill>
                  <a:schemeClr val="dk1"/>
                </a:solidFill>
              </a:rPr>
              <a:t>, always looking for ways to learn, adapt, and get better.</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thrives on </a:t>
            </a:r>
            <a:r>
              <a:rPr lang="en" b="1">
                <a:solidFill>
                  <a:schemeClr val="dk1"/>
                </a:solidFill>
              </a:rPr>
              <a:t>open communication</a:t>
            </a:r>
            <a:r>
              <a:rPr lang="en">
                <a:solidFill>
                  <a:schemeClr val="dk1"/>
                </a:solidFill>
              </a:rPr>
              <a:t> within teams and stakeholders, fostering transparency and collaboration.</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At its core, Agile embraces </a:t>
            </a:r>
            <a:r>
              <a:rPr lang="en" b="1">
                <a:solidFill>
                  <a:schemeClr val="dk1"/>
                </a:solidFill>
              </a:rPr>
              <a:t>user-centered design</a:t>
            </a:r>
            <a:r>
              <a:rPr lang="en">
                <a:solidFill>
                  <a:schemeClr val="dk1"/>
                </a:solidFill>
              </a:rPr>
              <a:t>, ensuring solutions truly meet user needs.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Ultimately, Agile supports </a:t>
            </a:r>
            <a:r>
              <a:rPr lang="en" b="1">
                <a:solidFill>
                  <a:schemeClr val="dk1"/>
                </a:solidFill>
              </a:rPr>
              <a:t>digital transformation</a:t>
            </a:r>
            <a:r>
              <a:rPr lang="en">
                <a:solidFill>
                  <a:schemeClr val="dk1"/>
                </a:solidFill>
              </a:rPr>
              <a:t> by enabling organizations to respond quickly to change and innovate.</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helps guide </a:t>
            </a:r>
            <a:r>
              <a:rPr lang="en" b="1">
                <a:solidFill>
                  <a:schemeClr val="dk1"/>
                </a:solidFill>
              </a:rPr>
              <a:t>informed procurement decisions</a:t>
            </a:r>
            <a:r>
              <a:rPr lang="en">
                <a:solidFill>
                  <a:schemeClr val="dk1"/>
                </a:solidFill>
              </a:rPr>
              <a:t> by focusing on delivering real value early and often.</a:t>
            </a:r>
            <a:endParaRPr>
              <a:solidFill>
                <a:schemeClr val="dk1"/>
              </a:solidFill>
            </a:endParaRPr>
          </a:p>
          <a:p>
            <a:pPr marL="0" lvl="0" indent="0" algn="l" rtl="0">
              <a:spcBef>
                <a:spcPts val="1200"/>
              </a:spcBef>
              <a:spcAft>
                <a:spcPts val="0"/>
              </a:spcAft>
              <a:buNone/>
            </a:pPr>
            <a:endParaRPr/>
          </a:p>
        </p:txBody>
      </p:sp>
      <p:sp>
        <p:nvSpPr>
          <p:cNvPr id="838" name="Google Shape;838;g367e9928253_0_1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67e9928253_0_18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g367e9928253_0_1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Follow-up prompts (for facilitation):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barriers would have made agile adoption difficult?</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-How might early stakeholder feedback have changed the project outcome?</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role could you have played in making the process more iterative or user-centered?</a:t>
            </a:r>
            <a:endParaRPr/>
          </a:p>
        </p:txBody>
      </p:sp>
      <p:sp>
        <p:nvSpPr>
          <p:cNvPr id="846" name="Google Shape;846;g367e9928253_0_1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67e9928253_0_21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367e9928253_0_2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g367e9928253_0_2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4221800990_4_2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34221800990_4_24: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34221800990_4_24: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67e9928253_0_19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367e9928253_0_1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Human-Centered Design, or </a:t>
            </a:r>
            <a:r>
              <a:rPr lang="en" b="1">
                <a:solidFill>
                  <a:schemeClr val="dk1"/>
                </a:solidFill>
              </a:rPr>
              <a:t>HCD</a:t>
            </a:r>
            <a:r>
              <a:rPr lang="en">
                <a:solidFill>
                  <a:schemeClr val="dk1"/>
                </a:solidFill>
              </a:rPr>
              <a:t>, is about putting </a:t>
            </a:r>
            <a:r>
              <a:rPr lang="en" b="1">
                <a:solidFill>
                  <a:schemeClr val="dk1"/>
                </a:solidFill>
              </a:rPr>
              <a:t>people</a:t>
            </a:r>
            <a:r>
              <a:rPr lang="en">
                <a:solidFill>
                  <a:schemeClr val="dk1"/>
                </a:solidFill>
              </a:rPr>
              <a:t>—the users—at the center of the design process.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its core, it’s a way of working that focuses on </a:t>
            </a:r>
            <a:r>
              <a:rPr lang="en" b="1">
                <a:solidFill>
                  <a:schemeClr val="dk1"/>
                </a:solidFill>
              </a:rPr>
              <a:t>understanding user needs, behaviors, and emotions</a:t>
            </a:r>
            <a:r>
              <a:rPr lang="en">
                <a:solidFill>
                  <a:schemeClr val="dk1"/>
                </a:solidFill>
              </a:rPr>
              <a:t>. The goal is to design services that truly work for the people who use them—not just what we assume they need, or what looks good on paper.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federal digital service projects, HCD is both a </a:t>
            </a:r>
            <a:r>
              <a:rPr lang="en" b="1">
                <a:solidFill>
                  <a:schemeClr val="dk1"/>
                </a:solidFill>
              </a:rPr>
              <a:t>mindset</a:t>
            </a:r>
            <a:r>
              <a:rPr lang="en">
                <a:solidFill>
                  <a:schemeClr val="dk1"/>
                </a:solidFill>
              </a:rPr>
              <a:t> and a </a:t>
            </a:r>
            <a:r>
              <a:rPr lang="en" b="1">
                <a:solidFill>
                  <a:schemeClr val="dk1"/>
                </a:solidFill>
              </a:rPr>
              <a:t>methodology</a:t>
            </a:r>
            <a:r>
              <a:rPr lang="en">
                <a:solidFill>
                  <a:schemeClr val="dk1"/>
                </a:solidFill>
              </a:rPr>
              <a:t>. It means engaging with users throughout the project—not just during initial research or final testing—and continuously shaping the service based on what you learn.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HCD helps you craft requirements that encourage vendors to do this kind of user-centered work, rather than simply delivering a static list of features. It also helps you evaluate whether proposed solutions are grounded in real user insights.</a:t>
            </a:r>
            <a:endParaRPr>
              <a:solidFill>
                <a:schemeClr val="dk1"/>
              </a:solidFill>
            </a:endParaRPr>
          </a:p>
          <a:p>
            <a:pPr marL="0" lvl="0" indent="0" algn="l" rtl="0">
              <a:spcBef>
                <a:spcPts val="1200"/>
              </a:spcBef>
              <a:spcAft>
                <a:spcPts val="0"/>
              </a:spcAft>
              <a:buNone/>
            </a:pPr>
            <a:endParaRPr/>
          </a:p>
        </p:txBody>
      </p:sp>
      <p:sp>
        <p:nvSpPr>
          <p:cNvPr id="861" name="Google Shape;861;g367e9928253_0_1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67e9928253_0_20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367e9928253_0_20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These are some of the </a:t>
            </a:r>
            <a:r>
              <a:rPr lang="en" b="1">
                <a:solidFill>
                  <a:schemeClr val="dk1"/>
                </a:solidFill>
              </a:rPr>
              <a:t>core principles</a:t>
            </a:r>
            <a:r>
              <a:rPr lang="en">
                <a:solidFill>
                  <a:schemeClr val="dk1"/>
                </a:solidFill>
              </a:rPr>
              <a:t> behind Human-Centered Design—and they’re important to keep in mind when evaluating how digital services are being designed and delivered.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First is </a:t>
            </a:r>
            <a:r>
              <a:rPr lang="en" b="1">
                <a:solidFill>
                  <a:schemeClr val="dk1"/>
                </a:solidFill>
              </a:rPr>
              <a:t>Empathy</a:t>
            </a:r>
            <a:r>
              <a:rPr lang="en">
                <a:solidFill>
                  <a:schemeClr val="dk1"/>
                </a:solidFill>
              </a:rPr>
              <a:t>—really understanding the user’s experience, their pain points, and their goals. This is what drives meaningful design.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User Research</a:t>
            </a:r>
            <a:r>
              <a:rPr lang="en">
                <a:solidFill>
                  <a:schemeClr val="dk1"/>
                </a:solidFill>
              </a:rPr>
              <a:t> is how we build that understanding—by engaging directly with users, listening to their stories, and observing how they interact with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Iterations</a:t>
            </a:r>
            <a:r>
              <a:rPr lang="en">
                <a:solidFill>
                  <a:schemeClr val="dk1"/>
                </a:solidFill>
              </a:rPr>
              <a:t> are key—rather than trying to get everything perfect the first time, teams build prototypes, test them, and refine the solution through cycles of learning.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Usability Testing</a:t>
            </a:r>
            <a:r>
              <a:rPr lang="en">
                <a:solidFill>
                  <a:schemeClr val="dk1"/>
                </a:solidFill>
              </a:rPr>
              <a:t> brings real users into the process throughout development, ensuring the service works in practice—not just in theory.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Design for Everyone</a:t>
            </a:r>
            <a:r>
              <a:rPr lang="en">
                <a:solidFill>
                  <a:schemeClr val="dk1"/>
                </a:solidFill>
              </a:rPr>
              <a:t> means building with </a:t>
            </a:r>
            <a:r>
              <a:rPr lang="en" b="1">
                <a:solidFill>
                  <a:schemeClr val="dk1"/>
                </a:solidFill>
              </a:rPr>
              <a:t>inclusion</a:t>
            </a:r>
            <a:r>
              <a:rPr lang="en">
                <a:solidFill>
                  <a:schemeClr val="dk1"/>
                </a:solidFill>
              </a:rPr>
              <a:t> in mind, ensuring accessibility for people of all abilities and backgrounds. This goes beyond compliance—it’s about true usability for the full range of users.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And finally, </a:t>
            </a:r>
            <a:r>
              <a:rPr lang="en" b="1">
                <a:solidFill>
                  <a:schemeClr val="dk1"/>
                </a:solidFill>
              </a:rPr>
              <a:t>Collaboration</a:t>
            </a:r>
            <a:r>
              <a:rPr lang="en">
                <a:solidFill>
                  <a:schemeClr val="dk1"/>
                </a:solidFill>
              </a:rPr>
              <a:t>—HCD depends on cross-functional teamwork. Designers, developers, content specialists, product owners, procurement professionals—all working together with users to co-create better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looking for these principles in vendor proposals and delivery plans helps ensure the end product will truly meet user needs.</a:t>
            </a:r>
            <a:endParaRPr>
              <a:solidFill>
                <a:schemeClr val="dk1"/>
              </a:solidFill>
            </a:endParaRPr>
          </a:p>
          <a:p>
            <a:pPr marL="0" lvl="0" indent="0" algn="l" rtl="0">
              <a:spcBef>
                <a:spcPts val="1200"/>
              </a:spcBef>
              <a:spcAft>
                <a:spcPts val="0"/>
              </a:spcAft>
              <a:buNone/>
            </a:pPr>
            <a:endParaRPr/>
          </a:p>
        </p:txBody>
      </p:sp>
      <p:sp>
        <p:nvSpPr>
          <p:cNvPr id="869" name="Google Shape;869;g367e9928253_0_20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67e9928253_0_24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g367e9928253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Applying Human-Centered Design in government often requires a mindset shift—moving the focus from </a:t>
            </a:r>
            <a:r>
              <a:rPr lang="en" b="1">
                <a:solidFill>
                  <a:schemeClr val="dk1"/>
                </a:solidFill>
              </a:rPr>
              <a:t>policy and system constraints</a:t>
            </a:r>
            <a:r>
              <a:rPr lang="en">
                <a:solidFill>
                  <a:schemeClr val="dk1"/>
                </a:solidFill>
              </a:rPr>
              <a:t> to the </a:t>
            </a:r>
            <a:r>
              <a:rPr lang="en" b="1">
                <a:solidFill>
                  <a:schemeClr val="dk1"/>
                </a:solidFill>
              </a:rPr>
              <a:t>needs of the people</a:t>
            </a:r>
            <a:r>
              <a:rPr lang="en">
                <a:solidFill>
                  <a:schemeClr val="dk1"/>
                </a:solidFill>
              </a:rPr>
              <a:t> we’re serving.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It’s about asking, “How do users experience this service?” rather than just, “Are we complying with the policy?”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When done well, HCD helps ensure that the digital tools we build are not only functional, but also </a:t>
            </a:r>
            <a:r>
              <a:rPr lang="en" b="1">
                <a:solidFill>
                  <a:schemeClr val="dk1"/>
                </a:solidFill>
              </a:rPr>
              <a:t>equitable</a:t>
            </a:r>
            <a:r>
              <a:rPr lang="en">
                <a:solidFill>
                  <a:schemeClr val="dk1"/>
                </a:solidFill>
              </a:rPr>
              <a:t> and </a:t>
            </a:r>
            <a:r>
              <a:rPr lang="en" b="1">
                <a:solidFill>
                  <a:schemeClr val="dk1"/>
                </a:solidFill>
              </a:rPr>
              <a:t>accessible</a:t>
            </a:r>
            <a:r>
              <a:rPr lang="en">
                <a:solidFill>
                  <a:schemeClr val="dk1"/>
                </a:solidFill>
              </a:rPr>
              <a:t>—usable by all members of the public, including those with disabilities, different levels of digital literacy, or varying access to technology.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 great example of this is the </a:t>
            </a:r>
            <a:r>
              <a:rPr lang="en" b="1">
                <a:solidFill>
                  <a:schemeClr val="dk1"/>
                </a:solidFill>
              </a:rPr>
              <a:t>VA.gov redesign</a:t>
            </a:r>
            <a:r>
              <a:rPr lang="en">
                <a:solidFill>
                  <a:schemeClr val="dk1"/>
                </a:solidFill>
              </a:rPr>
              <a:t>. The VA used HCD practices to simplify navigation, improve usability, and make it easier for Veterans to find and access the services they need. It wasn’t just a cosmetic update—it was about transforming the experience around real user needs.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this means writing contracts and evaluating proposals in ways that prioritize these outcomes—not just technical specs. It’s about helping shape services that truly serve the public.</a:t>
            </a:r>
            <a:endParaRPr>
              <a:solidFill>
                <a:schemeClr val="dk1"/>
              </a:solidFill>
            </a:endParaRPr>
          </a:p>
          <a:p>
            <a:pPr marL="0" lvl="0" indent="0" algn="l" rtl="0">
              <a:spcBef>
                <a:spcPts val="1200"/>
              </a:spcBef>
              <a:spcAft>
                <a:spcPts val="0"/>
              </a:spcAft>
              <a:buNone/>
            </a:pPr>
            <a:r>
              <a:rPr lang="en"/>
              <a:t>1. VA.gov Redesign – Department of Veterans Affairs</a:t>
            </a:r>
            <a:endParaRPr/>
          </a:p>
          <a:p>
            <a:pPr marL="0" lvl="0" indent="0" algn="l" rtl="0">
              <a:spcBef>
                <a:spcPts val="0"/>
              </a:spcBef>
              <a:spcAft>
                <a:spcPts val="0"/>
              </a:spcAft>
              <a:buNone/>
            </a:pPr>
            <a:endParaRPr/>
          </a:p>
          <a:p>
            <a:pPr marL="0" lvl="0" indent="0" algn="l" rtl="0">
              <a:spcBef>
                <a:spcPts val="0"/>
              </a:spcBef>
              <a:spcAft>
                <a:spcPts val="0"/>
              </a:spcAft>
              <a:buNone/>
            </a:pPr>
            <a:r>
              <a:rPr lang="en"/>
              <a:t>The VA undertook a comprehensive redesign of VA.gov to improve the digital experience for Veterans. By employing HCD principles, they focused on understanding Veterans' needs and behaviors, leading to a more intuitive and accessible website. This approach resulted in increased user satisfaction and trust in VA services.</a:t>
            </a:r>
            <a:endParaRPr/>
          </a:p>
          <a:p>
            <a:pPr marL="0" lvl="0" indent="0" algn="l" rtl="0">
              <a:spcBef>
                <a:spcPts val="0"/>
              </a:spcBef>
              <a:spcAft>
                <a:spcPts val="0"/>
              </a:spcAft>
              <a:buNone/>
            </a:pPr>
            <a:endParaRPr/>
          </a:p>
          <a:p>
            <a:pPr marL="0" lvl="0" indent="0" algn="l" rtl="0">
              <a:spcBef>
                <a:spcPts val="0"/>
              </a:spcBef>
              <a:spcAft>
                <a:spcPts val="0"/>
              </a:spcAft>
              <a:buNone/>
            </a:pPr>
            <a:r>
              <a:rPr lang="en"/>
              <a:t>Key Resources: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Designing for Veterans: A Toolkit for Human-Centered Design</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Using Human-Centered Design to Reach More Veterans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How the VA's Approach to Human-Centered Design Improved Veterans' Experience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78" name="Google Shape;878;g367e9928253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367e9928253_0_23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g367e9928253_0_2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 DevSecOps allows teams to move fast while staying secure. Procurement can support this by acquiring platforms and services that enable automation, logging, and compliance.</a:t>
            </a:r>
            <a:endParaRPr/>
          </a:p>
        </p:txBody>
      </p:sp>
      <p:sp>
        <p:nvSpPr>
          <p:cNvPr id="886" name="Google Shape;886;g367e9928253_0_2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67e9928253_0_23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67e9928253_0_2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diagram illustrates what we often refer to as 'the old way' of software development and deployment, before the widespread adoption of DevOps principles.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As you can see, it's a very linear, sequential process.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It starts with 'CODE' being produced by 'DEVELOPERS.'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code then moves to 'BUILD,' which is typically a separate stage.</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Crucially, after 'BUILD,' we see the first 'HANDOFF' indicated by the vertical bars and the figures below. This represents a transfer of responsibility, often from development to a testing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The process continues to 'TEST,' then another 'HANDOFF,' often to a release management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Following 'TEST' is 'RELEASE,' and after yet another 'HANDOFF,' the software finally moves into 'OPERATE' for ongoing maintenance and support.</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traditional model is characterized by these distinct handoffs between specialized teams, which can often lead to delays, miscommunication, and a lack of shared ownership throughout the lifecycle.</a:t>
            </a:r>
            <a:endParaRPr>
              <a:solidFill>
                <a:srgbClr val="1B1C1D"/>
              </a:solidFill>
            </a:endParaRPr>
          </a:p>
          <a:p>
            <a:pPr marL="0" lvl="0" indent="0" algn="l" rtl="0">
              <a:spcBef>
                <a:spcPts val="1200"/>
              </a:spcBef>
              <a:spcAft>
                <a:spcPts val="0"/>
              </a:spcAft>
              <a:buNone/>
            </a:pPr>
            <a:endParaRPr/>
          </a:p>
        </p:txBody>
      </p:sp>
      <p:sp>
        <p:nvSpPr>
          <p:cNvPr id="894" name="Google Shape;894;g367e9928253_0_2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67e9928253_0_22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367e9928253_0_2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 </a:t>
            </a:r>
            <a:r>
              <a:rPr lang="en">
                <a:solidFill>
                  <a:schemeClr val="dk1"/>
                </a:solidFill>
              </a:rPr>
              <a:t>In contrast to the linear 'old way,' this diagram illustrates the 'New Way' of DevOps, which is fundamentally a continuous and collaborative 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 we see a perpetual loop with no hard 'handoffs' or silos. The process begins with 'CODE' and flows into 'BUILD,' then directly to 'TEST.'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From 'TEST,' it moves to 'RELEASE,' and then seamlessly into 'OPERATE.' The key is that 'OPERATE' feeds directly back into 'CODE,' creating a continuous feedback loop. This supports concepts like frequent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the center of this cycle, we have a group of figures with a laptop, symbolizing the integrated, cross-functional team – the developers, operations, and security working together throughout the entire lifecycle.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continuous cycle emphasizes collaboration, automation, and rapid feedback, allowing for faster iterations, quicker problem-solving, and more reliable delivery of digital services.</a:t>
            </a:r>
            <a:endParaRPr>
              <a:solidFill>
                <a:schemeClr val="dk1"/>
              </a:solidFill>
            </a:endParaRPr>
          </a:p>
          <a:p>
            <a:pPr marL="0" lvl="0" indent="0" algn="l" rtl="0">
              <a:spcBef>
                <a:spcPts val="1200"/>
              </a:spcBef>
              <a:spcAft>
                <a:spcPts val="0"/>
              </a:spcAft>
              <a:buNone/>
            </a:pPr>
            <a:endParaRPr/>
          </a:p>
        </p:txBody>
      </p:sp>
      <p:sp>
        <p:nvSpPr>
          <p:cNvPr id="901" name="Google Shape;901;g367e9928253_0_2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367e9928253_0_25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g367e9928253_0_2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Let’s talk about </a:t>
            </a:r>
            <a:r>
              <a:rPr lang="en" b="1">
                <a:solidFill>
                  <a:schemeClr val="dk1"/>
                </a:solidFill>
              </a:rPr>
              <a:t>DevSecOps</a:t>
            </a:r>
            <a:r>
              <a:rPr lang="en">
                <a:solidFill>
                  <a:schemeClr val="dk1"/>
                </a:solidFill>
              </a:rPr>
              <a:t> and why it matters in federal digital service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a high level, DevSecOps helps agencies deliver </a:t>
            </a:r>
            <a:r>
              <a:rPr lang="en" b="1">
                <a:solidFill>
                  <a:schemeClr val="dk1"/>
                </a:solidFill>
              </a:rPr>
              <a:t>stable, scalable, and secure digital services</a:t>
            </a:r>
            <a:r>
              <a:rPr lang="en">
                <a:solidFill>
                  <a:schemeClr val="dk1"/>
                </a:solidFill>
              </a:rPr>
              <a:t>—all while meeting mission needs. Importantly, it does this without sacrificing </a:t>
            </a:r>
            <a:r>
              <a:rPr lang="en" b="1">
                <a:solidFill>
                  <a:schemeClr val="dk1"/>
                </a:solidFill>
              </a:rPr>
              <a:t>speed, quality, or compliance</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Here’s how:</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First, it </a:t>
            </a:r>
            <a:r>
              <a:rPr lang="en" b="1">
                <a:solidFill>
                  <a:schemeClr val="dk1"/>
                </a:solidFill>
              </a:rPr>
              <a:t>automates code deployment and testing</a:t>
            </a:r>
            <a:r>
              <a:rPr lang="en">
                <a:solidFill>
                  <a:schemeClr val="dk1"/>
                </a:solidFill>
              </a:rPr>
              <a:t>. This reduces manual errors—one of the biggest risks in traditional software delivery—and allows teams to release updates more confidently.</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a:t>
            </a:r>
            <a:r>
              <a:rPr lang="en" b="1">
                <a:solidFill>
                  <a:schemeClr val="dk1"/>
                </a:solidFill>
              </a:rPr>
              <a:t>speeds up delivery of new features</a:t>
            </a:r>
            <a:r>
              <a:rPr lang="en">
                <a:solidFill>
                  <a:schemeClr val="dk1"/>
                </a:solidFill>
              </a:rPr>
              <a:t>. With DevSecOps, agencies don’t have to wait for lengthy release cycles. They can deploy improvements continuously, while maintaining high security standards.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Continuous monitoring</a:t>
            </a:r>
            <a:r>
              <a:rPr lang="en">
                <a:solidFill>
                  <a:schemeClr val="dk1"/>
                </a:solidFill>
              </a:rPr>
              <a:t> ensures systems stay compliant and resilient over time—not just at launch. This is critical for federal programs with strict security and performance requirements.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Finally, it supports </a:t>
            </a:r>
            <a:r>
              <a:rPr lang="en" b="1">
                <a:solidFill>
                  <a:schemeClr val="dk1"/>
                </a:solidFill>
              </a:rPr>
              <a:t>secure data handling</a:t>
            </a:r>
            <a:r>
              <a:rPr lang="en">
                <a:solidFill>
                  <a:schemeClr val="dk1"/>
                </a:solidFill>
              </a:rPr>
              <a:t> and ensures </a:t>
            </a:r>
            <a:r>
              <a:rPr lang="en" b="1">
                <a:solidFill>
                  <a:schemeClr val="dk1"/>
                </a:solidFill>
              </a:rPr>
              <a:t>reliable backups</a:t>
            </a:r>
            <a:r>
              <a:rPr lang="en">
                <a:solidFill>
                  <a:schemeClr val="dk1"/>
                </a:solidFill>
              </a:rPr>
              <a:t>, helping agencies safeguard sensitive information and maintain trust.</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DevSecOps helps you write contracts that support </a:t>
            </a:r>
            <a:r>
              <a:rPr lang="en" b="1">
                <a:solidFill>
                  <a:schemeClr val="dk1"/>
                </a:solidFill>
              </a:rPr>
              <a:t>modern delivery models</a:t>
            </a:r>
            <a:r>
              <a:rPr lang="en">
                <a:solidFill>
                  <a:schemeClr val="dk1"/>
                </a:solidFill>
              </a:rPr>
              <a:t>—and avoid approaches that slow down innovation or increase risk.</a:t>
            </a:r>
            <a:endParaRPr>
              <a:solidFill>
                <a:schemeClr val="dk1"/>
              </a:solidFill>
            </a:endParaRPr>
          </a:p>
          <a:p>
            <a:pPr marL="0" lvl="0" indent="0" algn="l" rtl="0">
              <a:spcBef>
                <a:spcPts val="1200"/>
              </a:spcBef>
              <a:spcAft>
                <a:spcPts val="0"/>
              </a:spcAft>
              <a:buNone/>
            </a:pPr>
            <a:endParaRPr/>
          </a:p>
        </p:txBody>
      </p:sp>
      <p:sp>
        <p:nvSpPr>
          <p:cNvPr id="908" name="Google Shape;908;g367e9928253_0_2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67e9928253_0_27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367e9928253_0_27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When we combine HCD and DevSecOps, we’re aligning the user’s needs with the system’s performance and security. This combination is key in digital transformation efforts.</a:t>
            </a:r>
            <a:endParaRPr/>
          </a:p>
        </p:txBody>
      </p:sp>
      <p:sp>
        <p:nvSpPr>
          <p:cNvPr id="916" name="Google Shape;916;g367e9928253_0_27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367e9928253_0_14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g367e9928253_0_1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instructions</a:t>
            </a:r>
            <a:endParaRPr b="1"/>
          </a:p>
        </p:txBody>
      </p:sp>
      <p:sp>
        <p:nvSpPr>
          <p:cNvPr id="924" name="Google Shape;924;g367e9928253_0_1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368766d9caf_0_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g368766d9caf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g368766d9caf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4221800990_4_36: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4221800990_4_36: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aren’t just websites—they’re how people interact with government in the digital age. Think of tools like USAJobs, IRS.gov, or agency portals. They must be accessible, secure, and user-focused.</a:t>
            </a:r>
            <a:endParaRPr/>
          </a:p>
        </p:txBody>
      </p:sp>
      <p:sp>
        <p:nvSpPr>
          <p:cNvPr id="503" name="Google Shape;503;g34221800990_4_36: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368766d9caf_0_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g368766d9caf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Many federal agencies have created their own internal digital service teams, like the U.S. Digital Service. These teams help modernize outdated systems and ensure services are built around user needs. They often work directly with program offices, advising on procurement and even stepping in to help guide delivery. Their ability to bring technical and agile expertise into the agency makes them powerful collaborators.</a:t>
            </a:r>
            <a:endParaRPr sz="1200" b="1">
              <a:solidFill>
                <a:srgbClr val="1B1B1B"/>
              </a:solidFill>
              <a:latin typeface="Nunito"/>
              <a:ea typeface="Nunito"/>
              <a:cs typeface="Nunito"/>
              <a:sym typeface="Nunito"/>
            </a:endParaRPr>
          </a:p>
        </p:txBody>
      </p:sp>
      <p:sp>
        <p:nvSpPr>
          <p:cNvPr id="939" name="Google Shape;939;g368766d9caf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68766d9caf_0_2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g368766d9caf_0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Private companies play an equally important role in delivering digital services. From major IT contractors to nimble startups, these vendors offer talent and tools that agencies may not have in-house. The ecosystem includes everything from resellers to public-private partnerships. Understanding the types of suppliers and how they operate helps procurement professionals make more informed decisions when awarding digital service contracts.</a:t>
            </a:r>
            <a:endParaRPr sz="1200" b="1">
              <a:solidFill>
                <a:srgbClr val="1B1B1B"/>
              </a:solidFill>
              <a:latin typeface="Nunito"/>
              <a:ea typeface="Nunito"/>
              <a:cs typeface="Nunito"/>
              <a:sym typeface="Nunito"/>
            </a:endParaRPr>
          </a:p>
        </p:txBody>
      </p:sp>
      <p:sp>
        <p:nvSpPr>
          <p:cNvPr id="947" name="Google Shape;947;g368766d9caf_0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68766d9caf_0_1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g368766d9caf_0_1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 digital service supplier community is growing. Groups like the Digital Service Coalition include companies that are already working with the government to deliver modern services.</a:t>
            </a:r>
            <a:endParaRPr sz="1200" b="1">
              <a:solidFill>
                <a:srgbClr val="1B1B1B"/>
              </a:solidFill>
              <a:latin typeface="Nunito"/>
              <a:ea typeface="Nunito"/>
              <a:cs typeface="Nunito"/>
              <a:sym typeface="Nunito"/>
            </a:endParaRPr>
          </a:p>
        </p:txBody>
      </p:sp>
      <p:sp>
        <p:nvSpPr>
          <p:cNvPr id="955" name="Google Shape;955;g368766d9caf_0_1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68766d9caf_0_3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368766d9caf_0_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After identifying your supplier type, choosing the right contract vehicle is a critical next step. This decision affects how fast you can move forward and how much flexibility you’ll have during the acquisition. Options range from full and open competition to specialized contract vehicles designed for speed and iteration. Pay special attention to agency-specific BPAs and IDIQs—they’re often purpose-built for digital services.</a:t>
            </a:r>
            <a:endParaRPr b="1">
              <a:solidFill>
                <a:schemeClr val="dk1"/>
              </a:solidFill>
            </a:endParaRPr>
          </a:p>
        </p:txBody>
      </p:sp>
      <p:sp>
        <p:nvSpPr>
          <p:cNvPr id="963" name="Google Shape;963;g368766d9caf_0_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68766d9caf_0_4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g368766d9caf_0_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Once a contract is in place, how the work gets done matters just as much. Collaboration models shape the delivery approach. Staff augmentation gives you talent support, full-team delivery gives you a turnkey product, and hybrid teams let federal and vendor staff collaborate closely. Many digital service projects benefit from the shared accountability and learning that hybrid teams provide.</a:t>
            </a:r>
            <a:endParaRPr b="1">
              <a:solidFill>
                <a:schemeClr val="dk1"/>
              </a:solidFill>
            </a:endParaRPr>
          </a:p>
        </p:txBody>
      </p:sp>
      <p:sp>
        <p:nvSpPr>
          <p:cNvPr id="971" name="Google Shape;971;g368766d9caf_0_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68766d9caf_0_5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g368766d9caf_0_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These examples show what hybrid collaboration looks like in the real world. It’s not just about who’s doing what—it’s about creating the right mix of capabilities across both vendor and federal staff. The most successful projects define roles clearly, maintain strong communication, and align around shared outcomes. As a contracting officer, you help set the stage for this alignment through the structure and terms of the acquisition.</a:t>
            </a:r>
            <a:endParaRPr b="1">
              <a:solidFill>
                <a:schemeClr val="dk1"/>
              </a:solidFill>
            </a:endParaRPr>
          </a:p>
        </p:txBody>
      </p:sp>
      <p:sp>
        <p:nvSpPr>
          <p:cNvPr id="979" name="Google Shape;979;g368766d9caf_0_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360f98a9c2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360f98a9c2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367e9928253_0_19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g367e9928253_0_19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module is where digital service tech and acquisition intersect. You don’t need to become a tech expert—but you do need to understand enough to shape smart, mission-aligned contracts.</a:t>
            </a:r>
            <a:endParaRPr/>
          </a:p>
        </p:txBody>
      </p:sp>
      <p:sp>
        <p:nvSpPr>
          <p:cNvPr id="993" name="Google Shape;993;g367e9928253_0_19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67e9928253_0_15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67e9928253_0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Understanding these fundamentals helps you write better RFPs, evaluate vendor capabilities, and protect your agency’s mission.</a:t>
            </a:r>
            <a:endParaRPr/>
          </a:p>
        </p:txBody>
      </p:sp>
      <p:sp>
        <p:nvSpPr>
          <p:cNvPr id="1001" name="Google Shape;1001;g367e9928253_0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367e9928253_0_29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g367e9928253_0_2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g367e9928253_0_2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221800990_4_4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34221800990_4_43: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wheel visually breaks down digital services into five key areas: Who, What, How, Where, and Why. Starting with the </a:t>
            </a:r>
            <a:r>
              <a:rPr lang="en" b="1">
                <a:solidFill>
                  <a:srgbClr val="1B1C1D"/>
                </a:solidFill>
              </a:rPr>
              <a:t>'Who,'</a:t>
            </a:r>
            <a:r>
              <a:rPr lang="en">
                <a:solidFill>
                  <a:srgbClr val="1B1C1D"/>
                </a:solidFill>
              </a:rPr>
              <a:t> it's all about the customer and end-users we serve. The </a:t>
            </a:r>
            <a:r>
              <a:rPr lang="en" b="1">
                <a:solidFill>
                  <a:srgbClr val="1B1C1D"/>
                </a:solidFill>
              </a:rPr>
              <a:t>'What'</a:t>
            </a:r>
            <a:r>
              <a:rPr lang="en">
                <a:solidFill>
                  <a:srgbClr val="1B1C1D"/>
                </a:solidFill>
              </a:rPr>
              <a:t> encompasses the data, content, and transactional services we provide. </a:t>
            </a:r>
            <a:r>
              <a:rPr lang="en" b="1">
                <a:solidFill>
                  <a:srgbClr val="1B1C1D"/>
                </a:solidFill>
              </a:rPr>
              <a:t>'How'</a:t>
            </a:r>
            <a:r>
              <a:rPr lang="en">
                <a:solidFill>
                  <a:srgbClr val="1B1C1D"/>
                </a:solidFill>
              </a:rPr>
              <a:t> refers to the methodologies like software development, agile, and user experience design that bring services to life. The </a:t>
            </a:r>
            <a:r>
              <a:rPr lang="en" b="1">
                <a:solidFill>
                  <a:srgbClr val="1B1C1D"/>
                </a:solidFill>
              </a:rPr>
              <a:t>'Where'</a:t>
            </a:r>
            <a:r>
              <a:rPr lang="en">
                <a:solidFill>
                  <a:srgbClr val="1B1C1D"/>
                </a:solidFill>
              </a:rPr>
              <a:t> covers platforms like websites, mobile apps, social media, and the cloud. Finally, the </a:t>
            </a:r>
            <a:r>
              <a:rPr lang="en" b="1">
                <a:solidFill>
                  <a:srgbClr val="1B1C1D"/>
                </a:solidFill>
              </a:rPr>
              <a:t>'Why'</a:t>
            </a:r>
            <a:r>
              <a:rPr lang="en">
                <a:solidFill>
                  <a:srgbClr val="1B1C1D"/>
                </a:solidFill>
              </a:rPr>
              <a:t> clarifies our purpose: providing digital information or services and leveraging data. At the core, 'Digital Services' integrates all these aspects for a cohesive digital experience for users.</a:t>
            </a:r>
            <a:endParaRPr>
              <a:solidFill>
                <a:srgbClr val="1B1C1D"/>
              </a:solidFill>
            </a:endParaRPr>
          </a:p>
          <a:p>
            <a:pPr marL="0" lvl="0" indent="0" algn="l" rtl="0">
              <a:spcBef>
                <a:spcPts val="1200"/>
              </a:spcBef>
              <a:spcAft>
                <a:spcPts val="0"/>
              </a:spcAft>
              <a:buNone/>
            </a:pPr>
            <a:endParaRPr/>
          </a:p>
        </p:txBody>
      </p:sp>
      <p:sp>
        <p:nvSpPr>
          <p:cNvPr id="510" name="Google Shape;510;g34221800990_4_43: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634d1e63c3_1_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g3634d1e63c3_1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Operational or performance data (e.g., contract timelines, spending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Market research data (e.g., past awards, vendor capabilities)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End user feedback or service delivery metrics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data (e.g., FPDS-NG, SAM.gov)</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structured vs. unstructured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visibility and accessibility challenges</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15" name="Google Shape;1015;g3634d1e63c3_1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67e9928253_0_21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g367e9928253_0_2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 basics and connect data types to everyday procurement documentation. Emphasize that acquisition professionals often manage and make decisions based on these different forms of data.</a:t>
            </a:r>
            <a:endParaRPr/>
          </a:p>
        </p:txBody>
      </p:sp>
      <p:sp>
        <p:nvSpPr>
          <p:cNvPr id="1024" name="Google Shape;1024;g367e9928253_0_2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67e9928253_0_26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g367e9928253_0_2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these terms as “buzzwords” that COs will hear in solicitations and proposals. Encourage COs not to ignore them—understanding these concepts helps in evaluating vendor claims and identifying red flags.</a:t>
            </a:r>
            <a:endParaRPr/>
          </a:p>
        </p:txBody>
      </p:sp>
      <p:sp>
        <p:nvSpPr>
          <p:cNvPr id="1032" name="Google Shape;1032;g367e9928253_0_2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67e9928253_0_26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g367e9928253_0_2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Stress that contracting officers are both data stewards and users. They must understand what data can be shared, what must be protected, and how to build appropriate protections into contracts.</a:t>
            </a:r>
            <a:endParaRPr/>
          </a:p>
        </p:txBody>
      </p:sp>
      <p:sp>
        <p:nvSpPr>
          <p:cNvPr id="1040" name="Google Shape;1040;g367e9928253_0_2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3634d1e63c3_1_12: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7" name="Google Shape;1047;g3634d1e63c3_1_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will data be stored, accessed, and shared?</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Who owns the data (vendor vs. agency)?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interoperability and portability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Compliance with data standards (e.g., metadata tagging, privacy rules)</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analytics or dashboards for monitoring</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or classification of data</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48" name="Google Shape;1048;g3634d1e63c3_1_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62316da2b7_0_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6" name="Google Shape;1056;g362316da2b7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362316da2b7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67e9928253_0_30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g367e9928253_0_3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Emphasize that understanding development methods helps COs evaluate project progress, contract types, and vendor capabilities.</a:t>
            </a:r>
            <a:endParaRPr/>
          </a:p>
        </p:txBody>
      </p:sp>
      <p:sp>
        <p:nvSpPr>
          <p:cNvPr id="1063" name="Google Shape;1063;g367e9928253_0_3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634d1e63c3_1_2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3634d1e63c3_1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vs. scope definition tension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Measuring performance or value in agile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Incremental delivery and payment structuring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Difficulty aligning agile with traditional FAR-based contracting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Clarity in roles/responsibilities during sprints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71" name="Google Shape;1071;g3634d1e63c3_1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62316da2b7_0_19: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g362316da2b7_0_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0" name="Google Shape;1080;g362316da2b7_0_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62316da2b7_0_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g362316da2b7_0_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should ensure vendors include testing and update processes in proposals—updates aren’t optional; they’re ongoing.</a:t>
            </a:r>
            <a:endParaRPr/>
          </a:p>
        </p:txBody>
      </p:sp>
      <p:sp>
        <p:nvSpPr>
          <p:cNvPr id="1088" name="Google Shape;1088;g362316da2b7_0_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60f98a9c26_0_1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g360f98a9c26_0_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 This USCIS example highlights how digital transformation can improve experience, efficiency, and outcomes. Think about how procurement supports transitions like this through contracts and tools.</a:t>
            </a:r>
            <a:endParaRPr/>
          </a:p>
          <a:p>
            <a:pPr marL="0" lvl="0" indent="0" algn="l" rtl="0">
              <a:spcBef>
                <a:spcPts val="0"/>
              </a:spcBef>
              <a:spcAft>
                <a:spcPts val="0"/>
              </a:spcAft>
              <a:buNone/>
            </a:pPr>
            <a:endParaRPr/>
          </a:p>
        </p:txBody>
      </p:sp>
      <p:sp>
        <p:nvSpPr>
          <p:cNvPr id="519" name="Google Shape;519;g360f98a9c26_0_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634d1e63c3_1_2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g3634d1e63c3_1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Faster bug fixes and security patches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user feedback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Increased transparency of progress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Automated testing and deployment pipelines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alignment challenges with frequent delivery</a:t>
            </a:r>
            <a:endParaRPr sz="1200">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96" name="Google Shape;1096;g3634d1e63c3_1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67e9928253_0_32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4" name="Google Shape;1104;g367e9928253_0_3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Draw parallels to physical procurement—just like you’d want a parts list for a vehicle or hardware, you need a parts list for software too.</a:t>
            </a:r>
            <a:endParaRPr/>
          </a:p>
        </p:txBody>
      </p:sp>
      <p:sp>
        <p:nvSpPr>
          <p:cNvPr id="1105" name="Google Shape;1105;g367e9928253_0_3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3634d1e63c3_1_39: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4" name="Google Shape;1114;g3634d1e63c3_1_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Supply chain transparency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Identifying vulnerabilities in third-party libraries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Cybersecurity compliance and incident response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Contract requirements for secure development</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15" name="Google Shape;1115;g3634d1e63c3_1_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62343476f6_0_22: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3" name="Google Shape;1123;g362343476f6_0_2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Tip:</a:t>
            </a:r>
            <a:r>
              <a:rPr lang="en">
                <a:solidFill>
                  <a:schemeClr val="dk1"/>
                </a:solidFill>
              </a:rPr>
              <a:t> Licensing isn't just legalese—it affects how flexible, scalable, and maintainable a software investment will be over time.</a:t>
            </a:r>
            <a:endParaRPr/>
          </a:p>
        </p:txBody>
      </p:sp>
      <p:sp>
        <p:nvSpPr>
          <p:cNvPr id="1124" name="Google Shape;1124;g362343476f6_0_2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3634d1e63c3_1_4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3" name="Google Shape;1133;g3634d1e63c3_1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savings vs. vendor support availability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Licensing and intellectual property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and patching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Long-term maintenance and portability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Avoiding vendor lock-in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34" name="Google Shape;1134;g3634d1e63c3_1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67e9928253_0_31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g367e9928253_0_3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don’t just buy software—they shape the systems citizens use. Contracts should support flexibility, inclusion, and evidence-based improvements.</a:t>
            </a:r>
            <a:endParaRPr/>
          </a:p>
        </p:txBody>
      </p:sp>
      <p:sp>
        <p:nvSpPr>
          <p:cNvPr id="1143" name="Google Shape;1143;g367e9928253_0_3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634d1e63c3_1_119: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3634d1e63c3_1_1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51" name="Google Shape;1151;g3634d1e63c3_1_1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3634d1e63c3_1_13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9" name="Google Shape;1159;g3634d1e63c3_1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0" name="Google Shape;1160;g3634d1e63c3_1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3634d1e63c3_1_12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8" name="Google Shape;1168;g3634d1e63c3_1_1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9" name="Google Shape;1169;g3634d1e63c3_1_1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634d1e63c3_1_14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634d1e63c3_1_14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r>
              <a:rPr lang="en"/>
              <a:t>Speaker notes</a:t>
            </a:r>
            <a:endParaRPr/>
          </a:p>
        </p:txBody>
      </p:sp>
      <p:sp>
        <p:nvSpPr>
          <p:cNvPr id="1178" name="Google Shape;1178;g3634d1e63c3_1_14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60f98a9c26_0_5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g360f98a9c26_0_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Thinking back to the digital service wheel, think about explore who benefits, what the service is, and how it was built, etc. These questions are useful when evaluating or planning digital procurements.</a:t>
            </a:r>
            <a:endParaRPr/>
          </a:p>
        </p:txBody>
      </p:sp>
      <p:sp>
        <p:nvSpPr>
          <p:cNvPr id="528" name="Google Shape;528;g360f98a9c26_0_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362343476f6_0_4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362343476f6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g362343476f6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62343476f6_0_1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2" name="Google Shape;1192;g362343476f6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Cloud isn’t just about storage—it’s about speed, scalability, and efficiency. These five characteristics help explain why cloud is transforming how agencies manage IT, and why acquisition must evolve too.</a:t>
            </a:r>
            <a:endParaRPr>
              <a:solidFill>
                <a:schemeClr val="dk1"/>
              </a:solidFill>
            </a:endParaRPr>
          </a:p>
          <a:p>
            <a:pPr marL="0" lvl="0" indent="0" algn="l" rtl="0">
              <a:spcBef>
                <a:spcPts val="1200"/>
              </a:spcBef>
              <a:spcAft>
                <a:spcPts val="0"/>
              </a:spcAft>
              <a:buNone/>
            </a:pPr>
            <a:endParaRPr/>
          </a:p>
        </p:txBody>
      </p:sp>
      <p:sp>
        <p:nvSpPr>
          <p:cNvPr id="1193" name="Google Shape;1193;g362343476f6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3634d1e63c3_1_55: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3634d1e63c3_1_5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Mission-critical needs vs. scalability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models (pay-as-you-go vs. fixed infrastructure)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and speed of deployment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requirements and data classification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Internal capacity for managing cloud services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03" name="Google Shape;1203;g3634d1e63c3_1_5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62343476f6_0_84: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62343476f6_0_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Procurement must reflect both deployment and service models. Your contract might involve SaaS with shared hosting or PaaS tools hosted in a hybrid cloud. Know the differences—this affects pricing, security, and compliance.</a:t>
            </a:r>
            <a:endParaRPr/>
          </a:p>
        </p:txBody>
      </p:sp>
      <p:sp>
        <p:nvSpPr>
          <p:cNvPr id="1212" name="Google Shape;1212;g362343476f6_0_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62343476f6_0_77: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62343476f6_0_7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SzPts val="1100"/>
              <a:buNone/>
            </a:pPr>
            <a:r>
              <a:rPr lang="en" b="1">
                <a:solidFill>
                  <a:schemeClr val="dk1"/>
                </a:solidFill>
              </a:rPr>
              <a:t>Speaker Notes:</a:t>
            </a:r>
            <a:br>
              <a:rPr lang="en" b="1">
                <a:solidFill>
                  <a:schemeClr val="dk1"/>
                </a:solidFill>
              </a:rPr>
            </a:br>
            <a:r>
              <a:rPr lang="en">
                <a:solidFill>
                  <a:schemeClr val="dk1"/>
                </a:solidFill>
              </a:rPr>
              <a:t> Treating cloud like hardware procurement leads to contract mismatches. Understand dynamic pricing, build flexibility into agreements, and expect vendors to manage part of the IT environment</a:t>
            </a:r>
            <a:endParaRPr/>
          </a:p>
        </p:txBody>
      </p:sp>
      <p:sp>
        <p:nvSpPr>
          <p:cNvPr id="1220" name="Google Shape;1220;g362343476f6_0_7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634d1e63c3_1_6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7" name="Google Shape;1227;g3634d1e63c3_1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Assumptions about who handles patching or access controls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Gaps in monitoring responsibilities (e.g., SIEM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clarity in SLAs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Need for clearer delineation in contract language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Role of onboarding and joint governance reviews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28" name="Google Shape;1228;g3634d1e63c3_1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362343476f6_0_70: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362343476f6_0_7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brings new governance needs. Build strong internal oversight, expect vendors to follow best practices, and structure contracts to avoid “surprise” costs.</a:t>
            </a:r>
            <a:endParaRPr/>
          </a:p>
        </p:txBody>
      </p:sp>
      <p:sp>
        <p:nvSpPr>
          <p:cNvPr id="1237" name="Google Shape;1237;g362343476f6_0_7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362343476f6_0_6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4" name="Google Shape;1244;g362343476f6_0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architecture affects mission success. Procurement must allow flexibility—think beyond one app or one program and plan for the enterprise.</a:t>
            </a:r>
            <a:endParaRPr/>
          </a:p>
        </p:txBody>
      </p:sp>
      <p:sp>
        <p:nvSpPr>
          <p:cNvPr id="1245" name="Google Shape;1245;g362343476f6_0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634d1e63c3_1_71: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634d1e63c3_1_7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Building in flexibility and portability in architecture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interface standards and microservices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Encouraging vendor collaboration across silos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Balance between “future-proofing” and current needs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Structuring contracts for interoperability and scalability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53" name="Google Shape;1253;g3634d1e63c3_1_7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62343476f6_0_56: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1" name="Google Shape;1261;g362343476f6_0_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 a cloud engineer, but you </a:t>
            </a:r>
            <a:r>
              <a:rPr lang="en" i="1">
                <a:solidFill>
                  <a:schemeClr val="dk1"/>
                </a:solidFill>
              </a:rPr>
              <a:t>do</a:t>
            </a:r>
            <a:r>
              <a:rPr lang="en">
                <a:solidFill>
                  <a:schemeClr val="dk1"/>
                </a:solidFill>
              </a:rPr>
              <a:t> need to understand how cloud impacts pricing, security, and outcomes. By modernizing your procurement approach, you help protect your agency from waste, risk, and failure.</a:t>
            </a:r>
            <a:endParaRPr/>
          </a:p>
        </p:txBody>
      </p:sp>
      <p:sp>
        <p:nvSpPr>
          <p:cNvPr id="1262" name="Google Shape;1262;g362343476f6_0_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nerated Slide 1_1_1_F">
  <p:cSld name="TITLE_AND_BODY_2_1_1_1_1_1_1_1">
    <p:spTree>
      <p:nvGrpSpPr>
        <p:cNvPr id="1" name="Shape 124"/>
        <p:cNvGrpSpPr/>
        <p:nvPr/>
      </p:nvGrpSpPr>
      <p:grpSpPr>
        <a:xfrm>
          <a:off x="0" y="0"/>
          <a:ext cx="0" cy="0"/>
          <a:chOff x="0" y="0"/>
          <a:chExt cx="0" cy="0"/>
        </a:xfrm>
      </p:grpSpPr>
      <p:sp>
        <p:nvSpPr>
          <p:cNvPr id="125" name="Google Shape;125;p13"/>
          <p:cNvSpPr/>
          <p:nvPr/>
        </p:nvSpPr>
        <p:spPr>
          <a:xfrm>
            <a:off x="228600" y="228600"/>
            <a:ext cx="8686800" cy="4686300"/>
          </a:xfrm>
          <a:prstGeom prst="roundRect">
            <a:avLst>
              <a:gd name="adj" fmla="val 612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a:spLocks noGrp="1"/>
          </p:cNvSpPr>
          <p:nvPr>
            <p:ph type="pic" idx="2"/>
          </p:nvPr>
        </p:nvSpPr>
        <p:spPr>
          <a:xfrm>
            <a:off x="4626864" y="585216"/>
            <a:ext cx="3968400" cy="3968400"/>
          </a:xfrm>
          <a:prstGeom prst="rect">
            <a:avLst/>
          </a:prstGeom>
          <a:noFill/>
          <a:ln>
            <a:noFill/>
          </a:ln>
        </p:spPr>
      </p:sp>
      <p:sp>
        <p:nvSpPr>
          <p:cNvPr id="127" name="Google Shape;127;p13"/>
          <p:cNvSpPr txBox="1">
            <a:spLocks noGrp="1"/>
          </p:cNvSpPr>
          <p:nvPr>
            <p:ph type="title"/>
          </p:nvPr>
        </p:nvSpPr>
        <p:spPr>
          <a:xfrm>
            <a:off x="557784" y="585216"/>
            <a:ext cx="3712500" cy="9327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13"/>
          <p:cNvSpPr txBox="1">
            <a:spLocks noGrp="1"/>
          </p:cNvSpPr>
          <p:nvPr>
            <p:ph type="body" idx="1"/>
          </p:nvPr>
        </p:nvSpPr>
        <p:spPr>
          <a:xfrm>
            <a:off x="508525" y="1883625"/>
            <a:ext cx="3761700" cy="2670000"/>
          </a:xfrm>
          <a:prstGeom prst="rect">
            <a:avLst/>
          </a:prstGeom>
        </p:spPr>
        <p:txBody>
          <a:bodyPr spcFirstLastPara="1" wrap="square" lIns="0" tIns="0" rIns="0" bIns="0"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51">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enerated Slide 1_1_1_B">
  <p:cSld name="TITLE_AND_BODY_2_1_1_1">
    <p:spTree>
      <p:nvGrpSpPr>
        <p:cNvPr id="1" name="Shape 129"/>
        <p:cNvGrpSpPr/>
        <p:nvPr/>
      </p:nvGrpSpPr>
      <p:grpSpPr>
        <a:xfrm>
          <a:off x="0" y="0"/>
          <a:ext cx="0" cy="0"/>
          <a:chOff x="0" y="0"/>
          <a:chExt cx="0" cy="0"/>
        </a:xfrm>
      </p:grpSpPr>
      <p:sp>
        <p:nvSpPr>
          <p:cNvPr id="130" name="Google Shape;130;p14"/>
          <p:cNvSpPr>
            <a:spLocks noGrp="1"/>
          </p:cNvSpPr>
          <p:nvPr>
            <p:ph type="pic" idx="2"/>
          </p:nvPr>
        </p:nvSpPr>
        <p:spPr>
          <a:xfrm>
            <a:off x="4517136" y="475488"/>
            <a:ext cx="4188000" cy="4188000"/>
          </a:xfrm>
          <a:prstGeom prst="roundRect">
            <a:avLst>
              <a:gd name="adj" fmla="val 8475"/>
            </a:avLst>
          </a:prstGeom>
          <a:noFill/>
          <a:ln>
            <a:noFill/>
          </a:ln>
        </p:spPr>
      </p:sp>
      <p:sp>
        <p:nvSpPr>
          <p:cNvPr id="131" name="Google Shape;131;p14"/>
          <p:cNvSpPr txBox="1">
            <a:spLocks noGrp="1"/>
          </p:cNvSpPr>
          <p:nvPr>
            <p:ph type="title"/>
          </p:nvPr>
        </p:nvSpPr>
        <p:spPr>
          <a:xfrm>
            <a:off x="548650" y="576075"/>
            <a:ext cx="3556800" cy="8688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14"/>
          <p:cNvSpPr txBox="1">
            <a:spLocks noGrp="1"/>
          </p:cNvSpPr>
          <p:nvPr>
            <p:ph type="body" idx="1"/>
          </p:nvPr>
        </p:nvSpPr>
        <p:spPr>
          <a:xfrm>
            <a:off x="438912" y="1655064"/>
            <a:ext cx="3666600" cy="28713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3" name="Google Shape;133;p14"/>
          <p:cNvCxnSpPr/>
          <p:nvPr/>
        </p:nvCxnSpPr>
        <p:spPr>
          <a:xfrm>
            <a:off x="530352" y="402336"/>
            <a:ext cx="1059900" cy="0"/>
          </a:xfrm>
          <a:prstGeom prst="straightConnector1">
            <a:avLst/>
          </a:prstGeom>
          <a:noFill/>
          <a:ln w="9525" cap="flat" cmpd="sng">
            <a:solidFill>
              <a:srgbClr val="595959"/>
            </a:solidFill>
            <a:prstDash val="solid"/>
            <a:round/>
            <a:headEnd type="none" w="sm" len="sm"/>
            <a:tailEnd type="none" w="sm" len="sm"/>
          </a:ln>
        </p:spPr>
      </p:cxnSp>
      <p:cxnSp>
        <p:nvCxnSpPr>
          <p:cNvPr id="134" name="Google Shape;134;p14"/>
          <p:cNvCxnSpPr/>
          <p:nvPr/>
        </p:nvCxnSpPr>
        <p:spPr>
          <a:xfrm>
            <a:off x="530352" y="4745736"/>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enerated Slide 1_1_1_H">
  <p:cSld name="TITLE_AND_BODY_2_1_1_1_1_1_1_1_1_1">
    <p:spTree>
      <p:nvGrpSpPr>
        <p:cNvPr id="1" name="Shape 135"/>
        <p:cNvGrpSpPr/>
        <p:nvPr/>
      </p:nvGrpSpPr>
      <p:grpSpPr>
        <a:xfrm>
          <a:off x="0" y="0"/>
          <a:ext cx="0" cy="0"/>
          <a:chOff x="0" y="0"/>
          <a:chExt cx="0" cy="0"/>
        </a:xfrm>
      </p:grpSpPr>
      <p:sp>
        <p:nvSpPr>
          <p:cNvPr id="136" name="Google Shape;136;p15"/>
          <p:cNvSpPr>
            <a:spLocks noGrp="1"/>
          </p:cNvSpPr>
          <p:nvPr>
            <p:ph type="pic" idx="2"/>
          </p:nvPr>
        </p:nvSpPr>
        <p:spPr>
          <a:xfrm>
            <a:off x="548640" y="1554480"/>
            <a:ext cx="2807100" cy="2807100"/>
          </a:xfrm>
          <a:prstGeom prst="roundRect">
            <a:avLst>
              <a:gd name="adj" fmla="val 8343"/>
            </a:avLst>
          </a:prstGeom>
          <a:noFill/>
          <a:ln>
            <a:noFill/>
          </a:ln>
        </p:spPr>
      </p:sp>
      <p:sp>
        <p:nvSpPr>
          <p:cNvPr id="137" name="Google Shape;137;p15"/>
          <p:cNvSpPr txBox="1">
            <a:spLocks noGrp="1"/>
          </p:cNvSpPr>
          <p:nvPr>
            <p:ph type="title"/>
          </p:nvPr>
        </p:nvSpPr>
        <p:spPr>
          <a:xfrm>
            <a:off x="548675" y="603500"/>
            <a:ext cx="7923900" cy="6675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8" name="Google Shape;138;p15"/>
          <p:cNvSpPr txBox="1">
            <a:spLocks noGrp="1"/>
          </p:cNvSpPr>
          <p:nvPr>
            <p:ph type="body" idx="1"/>
          </p:nvPr>
        </p:nvSpPr>
        <p:spPr>
          <a:xfrm>
            <a:off x="3895344" y="1408176"/>
            <a:ext cx="4782300" cy="30906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9" name="Google Shape;139;p15"/>
          <p:cNvCxnSpPr/>
          <p:nvPr/>
        </p:nvCxnSpPr>
        <p:spPr>
          <a:xfrm>
            <a:off x="544200" y="451125"/>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44"/>
        <p:cNvGrpSpPr/>
        <p:nvPr/>
      </p:nvGrpSpPr>
      <p:grpSpPr>
        <a:xfrm>
          <a:off x="0" y="0"/>
          <a:ext cx="0" cy="0"/>
          <a:chOff x="0" y="0"/>
          <a:chExt cx="0" cy="0"/>
        </a:xfrm>
      </p:grpSpPr>
      <p:sp>
        <p:nvSpPr>
          <p:cNvPr id="145" name="Google Shape;145;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6" name="Google Shape;146;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47" name="Google Shape;14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0" name="Google Shape;15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54" name="Google Shape;15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8" name="Google Shape;158;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9" name="Google Shape;15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5" name="Google Shape;165;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6" name="Google Shape;16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9" name="Google Shape;16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170"/>
        <p:cNvGrpSpPr/>
        <p:nvPr/>
      </p:nvGrpSpPr>
      <p:grpSpPr>
        <a:xfrm>
          <a:off x="0" y="0"/>
          <a:ext cx="0" cy="0"/>
          <a:chOff x="0" y="0"/>
          <a:chExt cx="0" cy="0"/>
        </a:xfrm>
      </p:grpSpPr>
      <p:sp>
        <p:nvSpPr>
          <p:cNvPr id="171" name="Google Shape;171;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3" name="Google Shape;173;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174" name="Google Shape;174;p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175" name="Google Shape;17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176"/>
        <p:cNvGrpSpPr/>
        <p:nvPr/>
      </p:nvGrpSpPr>
      <p:grpSpPr>
        <a:xfrm>
          <a:off x="0" y="0"/>
          <a:ext cx="0" cy="0"/>
          <a:chOff x="0" y="0"/>
          <a:chExt cx="0" cy="0"/>
        </a:xfrm>
      </p:grpSpPr>
      <p:sp>
        <p:nvSpPr>
          <p:cNvPr id="177" name="Google Shape;177;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178" name="Google Shape;17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179"/>
        <p:cNvGrpSpPr/>
        <p:nvPr/>
      </p:nvGrpSpPr>
      <p:grpSpPr>
        <a:xfrm>
          <a:off x="0" y="0"/>
          <a:ext cx="0" cy="0"/>
          <a:chOff x="0" y="0"/>
          <a:chExt cx="0" cy="0"/>
        </a:xfrm>
      </p:grpSpPr>
      <p:sp>
        <p:nvSpPr>
          <p:cNvPr id="180" name="Google Shape;180;p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1" name="Google Shape;181;p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182" name="Google Shape;18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83"/>
        <p:cNvGrpSpPr/>
        <p:nvPr/>
      </p:nvGrpSpPr>
      <p:grpSpPr>
        <a:xfrm>
          <a:off x="0" y="0"/>
          <a:ext cx="0" cy="0"/>
          <a:chOff x="0" y="0"/>
          <a:chExt cx="0" cy="0"/>
        </a:xfrm>
      </p:grpSpPr>
      <p:sp>
        <p:nvSpPr>
          <p:cNvPr id="184" name="Google Shape;18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9" name="Google Shape;189;p28"/>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0" name="Google Shape;190;p28"/>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1" name="Google Shape;191;p28"/>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2" name="Google Shape;192;p28"/>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3" name="Google Shape;193;p28"/>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29"/>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97" name="Google Shape;197;p29"/>
          <p:cNvSpPr>
            <a:spLocks noGrp="1"/>
          </p:cNvSpPr>
          <p:nvPr>
            <p:ph type="pic" idx="2"/>
          </p:nvPr>
        </p:nvSpPr>
        <p:spPr>
          <a:xfrm>
            <a:off x="4992024" y="1152775"/>
            <a:ext cx="3840300" cy="3416400"/>
          </a:xfrm>
          <a:prstGeom prst="rect">
            <a:avLst/>
          </a:prstGeom>
          <a:noFill/>
          <a:ln>
            <a:noFill/>
          </a:ln>
        </p:spPr>
      </p:sp>
      <p:sp>
        <p:nvSpPr>
          <p:cNvPr id="198" name="Google Shape;19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99"/>
        <p:cNvGrpSpPr/>
        <p:nvPr/>
      </p:nvGrpSpPr>
      <p:grpSpPr>
        <a:xfrm>
          <a:off x="0" y="0"/>
          <a:ext cx="0" cy="0"/>
          <a:chOff x="0" y="0"/>
          <a:chExt cx="0" cy="0"/>
        </a:xfrm>
      </p:grpSpPr>
      <p:sp>
        <p:nvSpPr>
          <p:cNvPr id="200" name="Google Shape;20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30"/>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02" name="Google Shape;202;p30"/>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3" name="Google Shape;203;p30"/>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4" name="Google Shape;204;p30"/>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05" name="Google Shape;205;p30"/>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06"/>
        <p:cNvGrpSpPr/>
        <p:nvPr/>
      </p:nvGrpSpPr>
      <p:grpSpPr>
        <a:xfrm>
          <a:off x="0" y="0"/>
          <a:ext cx="0" cy="0"/>
          <a:chOff x="0" y="0"/>
          <a:chExt cx="0" cy="0"/>
        </a:xfrm>
      </p:grpSpPr>
      <p:sp>
        <p:nvSpPr>
          <p:cNvPr id="207" name="Google Shape;20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31"/>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9" name="Google Shape;209;p31"/>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0" name="Google Shape;210;p31"/>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1" name="Google Shape;211;p31"/>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12" name="Google Shape;212;p31"/>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3" name="Google Shape;213;p31"/>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4" name="Google Shape;214;p31"/>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15"/>
        <p:cNvGrpSpPr/>
        <p:nvPr/>
      </p:nvGrpSpPr>
      <p:grpSpPr>
        <a:xfrm>
          <a:off x="0" y="0"/>
          <a:ext cx="0" cy="0"/>
          <a:chOff x="0" y="0"/>
          <a:chExt cx="0" cy="0"/>
        </a:xfrm>
      </p:grpSpPr>
      <p:sp>
        <p:nvSpPr>
          <p:cNvPr id="216" name="Google Shape;21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7" name="Google Shape;217;p32"/>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8" name="Google Shape;218;p32"/>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9" name="Google Shape;219;p32"/>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0" name="Google Shape;220;p32"/>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1" name="Google Shape;221;p32"/>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22" name="Google Shape;222;p32"/>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3" name="Google Shape;223;p32"/>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4" name="Google Shape;224;p32"/>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5" name="Google Shape;225;p32"/>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9" name="Google Shape;229;p33"/>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30"/>
        <p:cNvGrpSpPr/>
        <p:nvPr/>
      </p:nvGrpSpPr>
      <p:grpSpPr>
        <a:xfrm>
          <a:off x="0" y="0"/>
          <a:ext cx="0" cy="0"/>
          <a:chOff x="0" y="0"/>
          <a:chExt cx="0" cy="0"/>
        </a:xfrm>
      </p:grpSpPr>
      <p:sp>
        <p:nvSpPr>
          <p:cNvPr id="231" name="Google Shape;231;p34"/>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2" name="Google Shape;232;p34"/>
          <p:cNvSpPr>
            <a:spLocks noGrp="1"/>
          </p:cNvSpPr>
          <p:nvPr>
            <p:ph type="pic" idx="2"/>
          </p:nvPr>
        </p:nvSpPr>
        <p:spPr>
          <a:xfrm>
            <a:off x="4804825" y="1133300"/>
            <a:ext cx="4027500" cy="2392800"/>
          </a:xfrm>
          <a:prstGeom prst="rect">
            <a:avLst/>
          </a:prstGeom>
          <a:noFill/>
          <a:ln>
            <a:noFill/>
          </a:ln>
        </p:spPr>
      </p:sp>
      <p:sp>
        <p:nvSpPr>
          <p:cNvPr id="233" name="Google Shape;233;p34"/>
          <p:cNvSpPr>
            <a:spLocks noGrp="1"/>
          </p:cNvSpPr>
          <p:nvPr>
            <p:ph type="pic" idx="3"/>
          </p:nvPr>
        </p:nvSpPr>
        <p:spPr>
          <a:xfrm>
            <a:off x="311725" y="1133300"/>
            <a:ext cx="4027500" cy="2392800"/>
          </a:xfrm>
          <a:prstGeom prst="rect">
            <a:avLst/>
          </a:prstGeom>
          <a:noFill/>
          <a:ln>
            <a:noFill/>
          </a:ln>
        </p:spPr>
      </p:sp>
      <p:sp>
        <p:nvSpPr>
          <p:cNvPr id="234" name="Google Shape;234;p34"/>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5" name="Google Shape;23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34"/>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38" name="Google Shape;238;p34"/>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239"/>
        <p:cNvGrpSpPr/>
        <p:nvPr/>
      </p:nvGrpSpPr>
      <p:grpSpPr>
        <a:xfrm>
          <a:off x="0" y="0"/>
          <a:ext cx="0" cy="0"/>
          <a:chOff x="0" y="0"/>
          <a:chExt cx="0" cy="0"/>
        </a:xfrm>
      </p:grpSpPr>
      <p:sp>
        <p:nvSpPr>
          <p:cNvPr id="240" name="Google Shape;240;p35"/>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1" name="Google Shape;241;p35"/>
          <p:cNvSpPr>
            <a:spLocks noGrp="1"/>
          </p:cNvSpPr>
          <p:nvPr>
            <p:ph type="pic" idx="2"/>
          </p:nvPr>
        </p:nvSpPr>
        <p:spPr>
          <a:xfrm>
            <a:off x="6205225" y="1128325"/>
            <a:ext cx="2627100" cy="2273100"/>
          </a:xfrm>
          <a:prstGeom prst="rect">
            <a:avLst/>
          </a:prstGeom>
          <a:noFill/>
          <a:ln>
            <a:noFill/>
          </a:ln>
        </p:spPr>
      </p:sp>
      <p:sp>
        <p:nvSpPr>
          <p:cNvPr id="242" name="Google Shape;242;p35"/>
          <p:cNvSpPr>
            <a:spLocks noGrp="1"/>
          </p:cNvSpPr>
          <p:nvPr>
            <p:ph type="pic" idx="3"/>
          </p:nvPr>
        </p:nvSpPr>
        <p:spPr>
          <a:xfrm>
            <a:off x="311725" y="1128325"/>
            <a:ext cx="2627100" cy="2273100"/>
          </a:xfrm>
          <a:prstGeom prst="rect">
            <a:avLst/>
          </a:prstGeom>
          <a:noFill/>
          <a:ln>
            <a:noFill/>
          </a:ln>
        </p:spPr>
      </p:sp>
      <p:sp>
        <p:nvSpPr>
          <p:cNvPr id="243" name="Google Shape;243;p35"/>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4" name="Google Shape;244;p35"/>
          <p:cNvSpPr>
            <a:spLocks noGrp="1"/>
          </p:cNvSpPr>
          <p:nvPr>
            <p:ph type="pic" idx="5"/>
          </p:nvPr>
        </p:nvSpPr>
        <p:spPr>
          <a:xfrm>
            <a:off x="3255250" y="1128325"/>
            <a:ext cx="2627100" cy="2273100"/>
          </a:xfrm>
          <a:prstGeom prst="rect">
            <a:avLst/>
          </a:prstGeom>
          <a:noFill/>
          <a:ln>
            <a:noFill/>
          </a:ln>
        </p:spPr>
      </p:sp>
      <p:sp>
        <p:nvSpPr>
          <p:cNvPr id="245" name="Google Shape;245;p35"/>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6" name="Google Shape;24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7" name="Google Shape;24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35"/>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49" name="Google Shape;249;p35"/>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50" name="Google Shape;250;p35"/>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251"/>
        <p:cNvGrpSpPr/>
        <p:nvPr/>
      </p:nvGrpSpPr>
      <p:grpSpPr>
        <a:xfrm>
          <a:off x="0" y="0"/>
          <a:ext cx="0" cy="0"/>
          <a:chOff x="0" y="0"/>
          <a:chExt cx="0" cy="0"/>
        </a:xfrm>
      </p:grpSpPr>
      <p:sp>
        <p:nvSpPr>
          <p:cNvPr id="252" name="Google Shape;252;p36"/>
          <p:cNvSpPr>
            <a:spLocks noGrp="1"/>
          </p:cNvSpPr>
          <p:nvPr>
            <p:ph type="pic" idx="2"/>
          </p:nvPr>
        </p:nvSpPr>
        <p:spPr>
          <a:xfrm>
            <a:off x="311700" y="445025"/>
            <a:ext cx="8520600" cy="4218300"/>
          </a:xfrm>
          <a:prstGeom prst="rect">
            <a:avLst/>
          </a:prstGeom>
          <a:noFill/>
          <a:ln>
            <a:noFill/>
          </a:ln>
        </p:spPr>
      </p:sp>
      <p:sp>
        <p:nvSpPr>
          <p:cNvPr id="253" name="Google Shape;25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254"/>
        <p:cNvGrpSpPr/>
        <p:nvPr/>
      </p:nvGrpSpPr>
      <p:grpSpPr>
        <a:xfrm>
          <a:off x="0" y="0"/>
          <a:ext cx="0" cy="0"/>
          <a:chOff x="0" y="0"/>
          <a:chExt cx="0" cy="0"/>
        </a:xfrm>
      </p:grpSpPr>
      <p:sp>
        <p:nvSpPr>
          <p:cNvPr id="255" name="Google Shape;25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6" name="Google Shape;256;p37"/>
          <p:cNvSpPr>
            <a:spLocks noGrp="1"/>
          </p:cNvSpPr>
          <p:nvPr>
            <p:ph type="pic" idx="2"/>
          </p:nvPr>
        </p:nvSpPr>
        <p:spPr>
          <a:xfrm>
            <a:off x="3389600" y="118913"/>
            <a:ext cx="1643700" cy="1535100"/>
          </a:xfrm>
          <a:prstGeom prst="rect">
            <a:avLst/>
          </a:prstGeom>
          <a:noFill/>
          <a:ln>
            <a:noFill/>
          </a:ln>
        </p:spPr>
      </p:sp>
      <p:sp>
        <p:nvSpPr>
          <p:cNvPr id="257" name="Google Shape;257;p37"/>
          <p:cNvSpPr>
            <a:spLocks noGrp="1"/>
          </p:cNvSpPr>
          <p:nvPr>
            <p:ph type="pic" idx="3"/>
          </p:nvPr>
        </p:nvSpPr>
        <p:spPr>
          <a:xfrm>
            <a:off x="5195935" y="118913"/>
            <a:ext cx="1643700" cy="1535100"/>
          </a:xfrm>
          <a:prstGeom prst="rect">
            <a:avLst/>
          </a:prstGeom>
          <a:noFill/>
          <a:ln>
            <a:noFill/>
          </a:ln>
        </p:spPr>
      </p:sp>
      <p:sp>
        <p:nvSpPr>
          <p:cNvPr id="258" name="Google Shape;258;p37"/>
          <p:cNvSpPr>
            <a:spLocks noGrp="1"/>
          </p:cNvSpPr>
          <p:nvPr>
            <p:ph type="pic" idx="4"/>
          </p:nvPr>
        </p:nvSpPr>
        <p:spPr>
          <a:xfrm>
            <a:off x="7002270" y="118913"/>
            <a:ext cx="1643700" cy="1535100"/>
          </a:xfrm>
          <a:prstGeom prst="rect">
            <a:avLst/>
          </a:prstGeom>
          <a:noFill/>
          <a:ln>
            <a:noFill/>
          </a:ln>
        </p:spPr>
      </p:sp>
      <p:sp>
        <p:nvSpPr>
          <p:cNvPr id="259" name="Google Shape;259;p37"/>
          <p:cNvSpPr>
            <a:spLocks noGrp="1"/>
          </p:cNvSpPr>
          <p:nvPr>
            <p:ph type="pic" idx="5"/>
          </p:nvPr>
        </p:nvSpPr>
        <p:spPr>
          <a:xfrm>
            <a:off x="3389588" y="1804212"/>
            <a:ext cx="1643700" cy="1535100"/>
          </a:xfrm>
          <a:prstGeom prst="rect">
            <a:avLst/>
          </a:prstGeom>
          <a:noFill/>
          <a:ln>
            <a:noFill/>
          </a:ln>
        </p:spPr>
      </p:sp>
      <p:sp>
        <p:nvSpPr>
          <p:cNvPr id="260" name="Google Shape;260;p37"/>
          <p:cNvSpPr>
            <a:spLocks noGrp="1"/>
          </p:cNvSpPr>
          <p:nvPr>
            <p:ph type="pic" idx="6"/>
          </p:nvPr>
        </p:nvSpPr>
        <p:spPr>
          <a:xfrm>
            <a:off x="5195922" y="1804212"/>
            <a:ext cx="1643700" cy="1535100"/>
          </a:xfrm>
          <a:prstGeom prst="rect">
            <a:avLst/>
          </a:prstGeom>
          <a:noFill/>
          <a:ln>
            <a:noFill/>
          </a:ln>
        </p:spPr>
      </p:sp>
      <p:sp>
        <p:nvSpPr>
          <p:cNvPr id="261" name="Google Shape;261;p37"/>
          <p:cNvSpPr>
            <a:spLocks noGrp="1"/>
          </p:cNvSpPr>
          <p:nvPr>
            <p:ph type="pic" idx="7"/>
          </p:nvPr>
        </p:nvSpPr>
        <p:spPr>
          <a:xfrm>
            <a:off x="7002257" y="1804212"/>
            <a:ext cx="1643700" cy="1535100"/>
          </a:xfrm>
          <a:prstGeom prst="rect">
            <a:avLst/>
          </a:prstGeom>
          <a:noFill/>
          <a:ln>
            <a:noFill/>
          </a:ln>
        </p:spPr>
      </p:sp>
      <p:sp>
        <p:nvSpPr>
          <p:cNvPr id="262" name="Google Shape;262;p37"/>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37"/>
          <p:cNvSpPr>
            <a:spLocks noGrp="1"/>
          </p:cNvSpPr>
          <p:nvPr>
            <p:ph type="pic" idx="8"/>
          </p:nvPr>
        </p:nvSpPr>
        <p:spPr>
          <a:xfrm>
            <a:off x="3389588" y="3489487"/>
            <a:ext cx="1643700" cy="1535100"/>
          </a:xfrm>
          <a:prstGeom prst="rect">
            <a:avLst/>
          </a:prstGeom>
          <a:noFill/>
          <a:ln>
            <a:noFill/>
          </a:ln>
        </p:spPr>
      </p:sp>
      <p:sp>
        <p:nvSpPr>
          <p:cNvPr id="264" name="Google Shape;264;p37"/>
          <p:cNvSpPr>
            <a:spLocks noGrp="1"/>
          </p:cNvSpPr>
          <p:nvPr>
            <p:ph type="pic" idx="9"/>
          </p:nvPr>
        </p:nvSpPr>
        <p:spPr>
          <a:xfrm>
            <a:off x="5195922" y="3489487"/>
            <a:ext cx="1643700" cy="1535100"/>
          </a:xfrm>
          <a:prstGeom prst="rect">
            <a:avLst/>
          </a:prstGeom>
          <a:noFill/>
          <a:ln>
            <a:noFill/>
          </a:ln>
        </p:spPr>
      </p:sp>
      <p:sp>
        <p:nvSpPr>
          <p:cNvPr id="265" name="Google Shape;265;p37"/>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68" name="Google Shape;268;p3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269" name="Google Shape;26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39"/>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73" name="Google Shape;273;p39"/>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74" name="Google Shape;27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277" name="Google Shape;277;p40"/>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78" name="Google Shape;278;p40"/>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9" name="Google Shape;279;p40"/>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0" name="Google Shape;280;p40"/>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1" name="Google Shape;281;p40"/>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2" name="Google Shape;282;p40"/>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3" name="Google Shape;283;p40"/>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4" name="Google Shape;284;p40"/>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5" name="Google Shape;285;p40"/>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6" name="Google Shape;286;p40"/>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7" name="Google Shape;287;p40"/>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8" name="Google Shape;288;p40"/>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9" name="Google Shape;289;p40"/>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0" name="Google Shape;290;p40"/>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1" name="Google Shape;291;p40"/>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2" name="Google Shape;292;p40"/>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3" name="Google Shape;293;p40"/>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4" name="Google Shape;294;p40"/>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5" name="Google Shape;295;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96"/>
        <p:cNvGrpSpPr/>
        <p:nvPr/>
      </p:nvGrpSpPr>
      <p:grpSpPr>
        <a:xfrm>
          <a:off x="0" y="0"/>
          <a:ext cx="0" cy="0"/>
          <a:chOff x="0" y="0"/>
          <a:chExt cx="0" cy="0"/>
        </a:xfrm>
      </p:grpSpPr>
      <p:sp>
        <p:nvSpPr>
          <p:cNvPr id="297" name="Google Shape;297;p41"/>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299" name="Google Shape;299;p41"/>
          <p:cNvSpPr>
            <a:spLocks noGrp="1"/>
          </p:cNvSpPr>
          <p:nvPr>
            <p:ph type="pic" idx="2"/>
          </p:nvPr>
        </p:nvSpPr>
        <p:spPr>
          <a:xfrm>
            <a:off x="3915225" y="1631250"/>
            <a:ext cx="4441200" cy="3009900"/>
          </a:xfrm>
          <a:prstGeom prst="roundRect">
            <a:avLst>
              <a:gd name="adj" fmla="val 16667"/>
            </a:avLst>
          </a:prstGeom>
          <a:noFill/>
          <a:ln>
            <a:noFill/>
          </a:ln>
        </p:spPr>
      </p:sp>
      <p:sp>
        <p:nvSpPr>
          <p:cNvPr id="300" name="Google Shape;300;p41"/>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1" name="Google Shape;301;p41"/>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2" name="Google Shape;302;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303"/>
        <p:cNvGrpSpPr/>
        <p:nvPr/>
      </p:nvGrpSpPr>
      <p:grpSpPr>
        <a:xfrm>
          <a:off x="0" y="0"/>
          <a:ext cx="0" cy="0"/>
          <a:chOff x="0" y="0"/>
          <a:chExt cx="0" cy="0"/>
        </a:xfrm>
      </p:grpSpPr>
      <p:sp>
        <p:nvSpPr>
          <p:cNvPr id="304" name="Google Shape;304;p42"/>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6" name="Google Shape;306;p42"/>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7" name="Google Shape;307;p42"/>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8" name="Google Shape;308;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309"/>
        <p:cNvGrpSpPr/>
        <p:nvPr/>
      </p:nvGrpSpPr>
      <p:grpSpPr>
        <a:xfrm>
          <a:off x="0" y="0"/>
          <a:ext cx="0" cy="0"/>
          <a:chOff x="0" y="0"/>
          <a:chExt cx="0" cy="0"/>
        </a:xfrm>
      </p:grpSpPr>
      <p:sp>
        <p:nvSpPr>
          <p:cNvPr id="310" name="Google Shape;310;p43"/>
          <p:cNvSpPr>
            <a:spLocks noGrp="1"/>
          </p:cNvSpPr>
          <p:nvPr>
            <p:ph type="pic" idx="2"/>
          </p:nvPr>
        </p:nvSpPr>
        <p:spPr>
          <a:xfrm>
            <a:off x="791150" y="522900"/>
            <a:ext cx="1294800" cy="1918500"/>
          </a:xfrm>
          <a:prstGeom prst="rect">
            <a:avLst/>
          </a:prstGeom>
          <a:noFill/>
          <a:ln>
            <a:noFill/>
          </a:ln>
        </p:spPr>
      </p:sp>
      <p:sp>
        <p:nvSpPr>
          <p:cNvPr id="311" name="Google Shape;311;p43"/>
          <p:cNvSpPr>
            <a:spLocks noGrp="1"/>
          </p:cNvSpPr>
          <p:nvPr>
            <p:ph type="pic" idx="3"/>
          </p:nvPr>
        </p:nvSpPr>
        <p:spPr>
          <a:xfrm>
            <a:off x="2355375" y="522900"/>
            <a:ext cx="1294800" cy="1918500"/>
          </a:xfrm>
          <a:prstGeom prst="rect">
            <a:avLst/>
          </a:prstGeom>
          <a:noFill/>
          <a:ln>
            <a:noFill/>
          </a:ln>
        </p:spPr>
      </p:sp>
      <p:sp>
        <p:nvSpPr>
          <p:cNvPr id="312" name="Google Shape;312;p43"/>
          <p:cNvSpPr>
            <a:spLocks noGrp="1"/>
          </p:cNvSpPr>
          <p:nvPr>
            <p:ph type="pic" idx="4"/>
          </p:nvPr>
        </p:nvSpPr>
        <p:spPr>
          <a:xfrm>
            <a:off x="3921313" y="522900"/>
            <a:ext cx="1294800" cy="1918500"/>
          </a:xfrm>
          <a:prstGeom prst="rect">
            <a:avLst/>
          </a:prstGeom>
          <a:noFill/>
          <a:ln>
            <a:noFill/>
          </a:ln>
        </p:spPr>
      </p:sp>
      <p:sp>
        <p:nvSpPr>
          <p:cNvPr id="313" name="Google Shape;313;p43"/>
          <p:cNvSpPr>
            <a:spLocks noGrp="1"/>
          </p:cNvSpPr>
          <p:nvPr>
            <p:ph type="pic" idx="5"/>
          </p:nvPr>
        </p:nvSpPr>
        <p:spPr>
          <a:xfrm>
            <a:off x="5491588" y="522900"/>
            <a:ext cx="1294800" cy="1918500"/>
          </a:xfrm>
          <a:prstGeom prst="rect">
            <a:avLst/>
          </a:prstGeom>
          <a:noFill/>
          <a:ln>
            <a:noFill/>
          </a:ln>
        </p:spPr>
      </p:sp>
      <p:sp>
        <p:nvSpPr>
          <p:cNvPr id="314" name="Google Shape;314;p43"/>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315" name="Google Shape;315;p43"/>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6" name="Google Shape;316;p43"/>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7" name="Google Shape;317;p43"/>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8" name="Google Shape;318;p43"/>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9" name="Google Shape;319;p43"/>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0" name="Google Shape;320;p43"/>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1" name="Google Shape;321;p43"/>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2" name="Google Shape;322;p43"/>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3" name="Google Shape;323;p43"/>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4" name="Google Shape;324;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325"/>
        <p:cNvGrpSpPr/>
        <p:nvPr/>
      </p:nvGrpSpPr>
      <p:grpSpPr>
        <a:xfrm>
          <a:off x="0" y="0"/>
          <a:ext cx="0" cy="0"/>
          <a:chOff x="0" y="0"/>
          <a:chExt cx="0" cy="0"/>
        </a:xfrm>
      </p:grpSpPr>
      <p:sp>
        <p:nvSpPr>
          <p:cNvPr id="326" name="Google Shape;326;p44"/>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327" name="Google Shape;327;p44"/>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28" name="Google Shape;328;p4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329"/>
        <p:cNvGrpSpPr/>
        <p:nvPr/>
      </p:nvGrpSpPr>
      <p:grpSpPr>
        <a:xfrm>
          <a:off x="0" y="0"/>
          <a:ext cx="0" cy="0"/>
          <a:chOff x="0" y="0"/>
          <a:chExt cx="0" cy="0"/>
        </a:xfrm>
      </p:grpSpPr>
      <p:sp>
        <p:nvSpPr>
          <p:cNvPr id="330" name="Google Shape;330;p45"/>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31" name="Google Shape;331;p45"/>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332" name="Google Shape;332;p45"/>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3" name="Google Shape;333;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6" name="Google Shape;336;p46"/>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7" name="Google Shape;337;p46"/>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8" name="Google Shape;338;p46"/>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9" name="Google Shape;339;p46"/>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40" name="Google Shape;340;p46"/>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341" name="Google Shape;341;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344" name="Google Shape;344;p47"/>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345" name="Google Shape;345;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348" name="Google Shape;348;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349" name="Google Shape;349;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350"/>
        <p:cNvGrpSpPr/>
        <p:nvPr/>
      </p:nvGrpSpPr>
      <p:grpSpPr>
        <a:xfrm>
          <a:off x="0" y="0"/>
          <a:ext cx="0" cy="0"/>
          <a:chOff x="0" y="0"/>
          <a:chExt cx="0" cy="0"/>
        </a:xfrm>
      </p:grpSpPr>
      <p:sp>
        <p:nvSpPr>
          <p:cNvPr id="351" name="Google Shape;351;p49"/>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9"/>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53" name="Google Shape;353;p49"/>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354" name="Google Shape;354;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55" name="Google Shape;355;p49"/>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9"/>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357"/>
        <p:cNvGrpSpPr/>
        <p:nvPr/>
      </p:nvGrpSpPr>
      <p:grpSpPr>
        <a:xfrm>
          <a:off x="0" y="0"/>
          <a:ext cx="0" cy="0"/>
          <a:chOff x="0" y="0"/>
          <a:chExt cx="0" cy="0"/>
        </a:xfrm>
      </p:grpSpPr>
      <p:sp>
        <p:nvSpPr>
          <p:cNvPr id="358" name="Google Shape;358;p50"/>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9" name="Google Shape;359;p50"/>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360" name="Google Shape;360;p50"/>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361" name="Google Shape;361;p50"/>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362" name="Google Shape;362;p50"/>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63" name="Google Shape;363;p50"/>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4" name="Google Shape;364;p5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365"/>
        <p:cNvGrpSpPr/>
        <p:nvPr/>
      </p:nvGrpSpPr>
      <p:grpSpPr>
        <a:xfrm>
          <a:off x="0" y="0"/>
          <a:ext cx="0" cy="0"/>
          <a:chOff x="0" y="0"/>
          <a:chExt cx="0" cy="0"/>
        </a:xfrm>
      </p:grpSpPr>
      <p:sp>
        <p:nvSpPr>
          <p:cNvPr id="366" name="Google Shape;366;p51"/>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67" name="Google Shape;367;p51"/>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368" name="Google Shape;36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369"/>
        <p:cNvGrpSpPr/>
        <p:nvPr/>
      </p:nvGrpSpPr>
      <p:grpSpPr>
        <a:xfrm>
          <a:off x="0" y="0"/>
          <a:ext cx="0" cy="0"/>
          <a:chOff x="0" y="0"/>
          <a:chExt cx="0" cy="0"/>
        </a:xfrm>
      </p:grpSpPr>
      <p:sp>
        <p:nvSpPr>
          <p:cNvPr id="370" name="Google Shape;370;p52"/>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2" name="Google Shape;372;p52"/>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373" name="Google Shape;373;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374"/>
        <p:cNvGrpSpPr/>
        <p:nvPr/>
      </p:nvGrpSpPr>
      <p:grpSpPr>
        <a:xfrm>
          <a:off x="0" y="0"/>
          <a:ext cx="0" cy="0"/>
          <a:chOff x="0" y="0"/>
          <a:chExt cx="0" cy="0"/>
        </a:xfrm>
      </p:grpSpPr>
      <p:sp>
        <p:nvSpPr>
          <p:cNvPr id="375" name="Google Shape;375;p53"/>
          <p:cNvSpPr>
            <a:spLocks noGrp="1"/>
          </p:cNvSpPr>
          <p:nvPr>
            <p:ph type="pic" idx="2"/>
          </p:nvPr>
        </p:nvSpPr>
        <p:spPr>
          <a:xfrm>
            <a:off x="0" y="0"/>
            <a:ext cx="9144000" cy="5143500"/>
          </a:xfrm>
          <a:prstGeom prst="rect">
            <a:avLst/>
          </a:prstGeom>
          <a:noFill/>
          <a:ln>
            <a:noFill/>
          </a:ln>
        </p:spPr>
      </p:sp>
      <p:sp>
        <p:nvSpPr>
          <p:cNvPr id="376" name="Google Shape;376;p53"/>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377" name="Google Shape;377;p53"/>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8" name="Google Shape;378;p53"/>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379" name="Google Shape;379;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380"/>
        <p:cNvGrpSpPr/>
        <p:nvPr/>
      </p:nvGrpSpPr>
      <p:grpSpPr>
        <a:xfrm>
          <a:off x="0" y="0"/>
          <a:ext cx="0" cy="0"/>
          <a:chOff x="0" y="0"/>
          <a:chExt cx="0" cy="0"/>
        </a:xfrm>
      </p:grpSpPr>
      <p:sp>
        <p:nvSpPr>
          <p:cNvPr id="381" name="Google Shape;381;p54"/>
          <p:cNvSpPr>
            <a:spLocks noGrp="1"/>
          </p:cNvSpPr>
          <p:nvPr>
            <p:ph type="pic" idx="2"/>
          </p:nvPr>
        </p:nvSpPr>
        <p:spPr>
          <a:xfrm>
            <a:off x="5485725" y="523025"/>
            <a:ext cx="3135300" cy="4097700"/>
          </a:xfrm>
          <a:prstGeom prst="roundRect">
            <a:avLst>
              <a:gd name="adj" fmla="val 16667"/>
            </a:avLst>
          </a:prstGeom>
          <a:noFill/>
          <a:ln>
            <a:noFill/>
          </a:ln>
        </p:spPr>
      </p:sp>
      <p:sp>
        <p:nvSpPr>
          <p:cNvPr id="382" name="Google Shape;382;p54"/>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83" name="Google Shape;383;p54"/>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384" name="Google Shape;384;p5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385"/>
        <p:cNvGrpSpPr/>
        <p:nvPr/>
      </p:nvGrpSpPr>
      <p:grpSpPr>
        <a:xfrm>
          <a:off x="0" y="0"/>
          <a:ext cx="0" cy="0"/>
          <a:chOff x="0" y="0"/>
          <a:chExt cx="0" cy="0"/>
        </a:xfrm>
      </p:grpSpPr>
      <p:sp>
        <p:nvSpPr>
          <p:cNvPr id="386" name="Google Shape;386;p55"/>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7" name="Google Shape;387;p55"/>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8" name="Google Shape;388;p55"/>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9" name="Google Shape;389;p55"/>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90" name="Google Shape;390;p55"/>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91" name="Google Shape;391;p55"/>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92" name="Google Shape;392;p55"/>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93" name="Google Shape;393;p55"/>
          <p:cNvSpPr>
            <a:spLocks noGrp="1"/>
          </p:cNvSpPr>
          <p:nvPr>
            <p:ph type="pic" idx="7"/>
          </p:nvPr>
        </p:nvSpPr>
        <p:spPr>
          <a:xfrm>
            <a:off x="7049625" y="523025"/>
            <a:ext cx="1305900" cy="1918500"/>
          </a:xfrm>
          <a:prstGeom prst="roundRect">
            <a:avLst>
              <a:gd name="adj" fmla="val 16667"/>
            </a:avLst>
          </a:prstGeom>
          <a:noFill/>
          <a:ln>
            <a:noFill/>
          </a:ln>
        </p:spPr>
      </p:sp>
      <p:sp>
        <p:nvSpPr>
          <p:cNvPr id="394" name="Google Shape;394;p55"/>
          <p:cNvSpPr>
            <a:spLocks noGrp="1"/>
          </p:cNvSpPr>
          <p:nvPr>
            <p:ph type="pic" idx="8"/>
          </p:nvPr>
        </p:nvSpPr>
        <p:spPr>
          <a:xfrm>
            <a:off x="784775" y="522100"/>
            <a:ext cx="1305900" cy="1918500"/>
          </a:xfrm>
          <a:prstGeom prst="roundRect">
            <a:avLst>
              <a:gd name="adj" fmla="val 16667"/>
            </a:avLst>
          </a:prstGeom>
          <a:noFill/>
          <a:ln>
            <a:noFill/>
          </a:ln>
        </p:spPr>
      </p:sp>
      <p:sp>
        <p:nvSpPr>
          <p:cNvPr id="395" name="Google Shape;395;p55"/>
          <p:cNvSpPr>
            <a:spLocks noGrp="1"/>
          </p:cNvSpPr>
          <p:nvPr>
            <p:ph type="pic" idx="9"/>
          </p:nvPr>
        </p:nvSpPr>
        <p:spPr>
          <a:xfrm>
            <a:off x="2343950" y="523500"/>
            <a:ext cx="1305900" cy="1918500"/>
          </a:xfrm>
          <a:prstGeom prst="roundRect">
            <a:avLst>
              <a:gd name="adj" fmla="val 16667"/>
            </a:avLst>
          </a:prstGeom>
          <a:noFill/>
          <a:ln>
            <a:noFill/>
          </a:ln>
        </p:spPr>
      </p:sp>
      <p:sp>
        <p:nvSpPr>
          <p:cNvPr id="396" name="Google Shape;396;p55"/>
          <p:cNvSpPr>
            <a:spLocks noGrp="1"/>
          </p:cNvSpPr>
          <p:nvPr>
            <p:ph type="pic" idx="13"/>
          </p:nvPr>
        </p:nvSpPr>
        <p:spPr>
          <a:xfrm>
            <a:off x="3915213" y="523500"/>
            <a:ext cx="1305900" cy="1918500"/>
          </a:xfrm>
          <a:prstGeom prst="roundRect">
            <a:avLst>
              <a:gd name="adj" fmla="val 16667"/>
            </a:avLst>
          </a:prstGeom>
          <a:noFill/>
          <a:ln>
            <a:noFill/>
          </a:ln>
        </p:spPr>
      </p:sp>
      <p:sp>
        <p:nvSpPr>
          <p:cNvPr id="397" name="Google Shape;397;p55"/>
          <p:cNvSpPr>
            <a:spLocks noGrp="1"/>
          </p:cNvSpPr>
          <p:nvPr>
            <p:ph type="pic" idx="14"/>
          </p:nvPr>
        </p:nvSpPr>
        <p:spPr>
          <a:xfrm>
            <a:off x="5490975" y="523500"/>
            <a:ext cx="1305900" cy="1918500"/>
          </a:xfrm>
          <a:prstGeom prst="roundRect">
            <a:avLst>
              <a:gd name="adj" fmla="val 16667"/>
            </a:avLst>
          </a:prstGeom>
          <a:noFill/>
          <a:ln>
            <a:noFill/>
          </a:ln>
        </p:spPr>
      </p:sp>
      <p:sp>
        <p:nvSpPr>
          <p:cNvPr id="398" name="Google Shape;398;p55"/>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99" name="Google Shape;399;p55"/>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400" name="Google Shape;400;p55"/>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1" name="Google Shape;401;p55"/>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2" name="Google Shape;402;p55"/>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3" name="Google Shape;403;p55"/>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4" name="Google Shape;404;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405"/>
        <p:cNvGrpSpPr/>
        <p:nvPr/>
      </p:nvGrpSpPr>
      <p:grpSpPr>
        <a:xfrm>
          <a:off x="0" y="0"/>
          <a:ext cx="0" cy="0"/>
          <a:chOff x="0" y="0"/>
          <a:chExt cx="0" cy="0"/>
        </a:xfrm>
      </p:grpSpPr>
      <p:sp>
        <p:nvSpPr>
          <p:cNvPr id="406" name="Google Shape;406;p56"/>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07" name="Google Shape;407;p56"/>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408" name="Google Shape;408;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409"/>
        <p:cNvGrpSpPr/>
        <p:nvPr/>
      </p:nvGrpSpPr>
      <p:grpSpPr>
        <a:xfrm>
          <a:off x="0" y="0"/>
          <a:ext cx="0" cy="0"/>
          <a:chOff x="0" y="0"/>
          <a:chExt cx="0" cy="0"/>
        </a:xfrm>
      </p:grpSpPr>
      <p:sp>
        <p:nvSpPr>
          <p:cNvPr id="410" name="Google Shape;410;p57"/>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411" name="Google Shape;411;p57"/>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412" name="Google Shape;412;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413"/>
        <p:cNvGrpSpPr/>
        <p:nvPr/>
      </p:nvGrpSpPr>
      <p:grpSpPr>
        <a:xfrm>
          <a:off x="0" y="0"/>
          <a:ext cx="0" cy="0"/>
          <a:chOff x="0" y="0"/>
          <a:chExt cx="0" cy="0"/>
        </a:xfrm>
      </p:grpSpPr>
      <p:sp>
        <p:nvSpPr>
          <p:cNvPr id="414" name="Google Shape;414;p58"/>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5" name="Google Shape;415;p58"/>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6" name="Google Shape;416;p58"/>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7" name="Google Shape;417;p58"/>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8" name="Google Shape;418;p58"/>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9" name="Google Shape;419;p58"/>
          <p:cNvSpPr>
            <a:spLocks noGrp="1"/>
          </p:cNvSpPr>
          <p:nvPr>
            <p:ph type="pic" idx="5"/>
          </p:nvPr>
        </p:nvSpPr>
        <p:spPr>
          <a:xfrm>
            <a:off x="7049625" y="1588125"/>
            <a:ext cx="1305900" cy="1918500"/>
          </a:xfrm>
          <a:prstGeom prst="roundRect">
            <a:avLst>
              <a:gd name="adj" fmla="val 16667"/>
            </a:avLst>
          </a:prstGeom>
          <a:noFill/>
          <a:ln>
            <a:noFill/>
          </a:ln>
        </p:spPr>
      </p:sp>
      <p:sp>
        <p:nvSpPr>
          <p:cNvPr id="420" name="Google Shape;420;p58"/>
          <p:cNvSpPr>
            <a:spLocks noGrp="1"/>
          </p:cNvSpPr>
          <p:nvPr>
            <p:ph type="pic" idx="6"/>
          </p:nvPr>
        </p:nvSpPr>
        <p:spPr>
          <a:xfrm>
            <a:off x="3915213" y="1588600"/>
            <a:ext cx="1305900" cy="1918500"/>
          </a:xfrm>
          <a:prstGeom prst="roundRect">
            <a:avLst>
              <a:gd name="adj" fmla="val 16667"/>
            </a:avLst>
          </a:prstGeom>
          <a:noFill/>
          <a:ln>
            <a:noFill/>
          </a:ln>
        </p:spPr>
      </p:sp>
      <p:sp>
        <p:nvSpPr>
          <p:cNvPr id="421" name="Google Shape;421;p58"/>
          <p:cNvSpPr>
            <a:spLocks noGrp="1"/>
          </p:cNvSpPr>
          <p:nvPr>
            <p:ph type="pic" idx="7"/>
          </p:nvPr>
        </p:nvSpPr>
        <p:spPr>
          <a:xfrm>
            <a:off x="5490975" y="1588600"/>
            <a:ext cx="1305900" cy="1918500"/>
          </a:xfrm>
          <a:prstGeom prst="roundRect">
            <a:avLst>
              <a:gd name="adj" fmla="val 16667"/>
            </a:avLst>
          </a:prstGeom>
          <a:noFill/>
          <a:ln>
            <a:noFill/>
          </a:ln>
        </p:spPr>
      </p:sp>
      <p:sp>
        <p:nvSpPr>
          <p:cNvPr id="422" name="Google Shape;422;p58"/>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3" name="Google Shape;423;p58"/>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4" name="Google Shape;424;p58"/>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5" name="Google Shape;425;p58"/>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426" name="Google Shape;426;p58"/>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27" name="Google Shape;427;p58"/>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28" name="Google Shape;428;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429"/>
        <p:cNvGrpSpPr/>
        <p:nvPr/>
      </p:nvGrpSpPr>
      <p:grpSpPr>
        <a:xfrm>
          <a:off x="0" y="0"/>
          <a:ext cx="0" cy="0"/>
          <a:chOff x="0" y="0"/>
          <a:chExt cx="0" cy="0"/>
        </a:xfrm>
      </p:grpSpPr>
      <p:sp>
        <p:nvSpPr>
          <p:cNvPr id="430" name="Google Shape;430;p59"/>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31" name="Google Shape;431;p59"/>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432" name="Google Shape;432;p59"/>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433" name="Google Shape;433;p59"/>
          <p:cNvSpPr>
            <a:spLocks noGrp="1"/>
          </p:cNvSpPr>
          <p:nvPr>
            <p:ph type="pic" idx="3"/>
          </p:nvPr>
        </p:nvSpPr>
        <p:spPr>
          <a:xfrm>
            <a:off x="7049625" y="523025"/>
            <a:ext cx="1305900" cy="1918500"/>
          </a:xfrm>
          <a:prstGeom prst="roundRect">
            <a:avLst>
              <a:gd name="adj" fmla="val 16667"/>
            </a:avLst>
          </a:prstGeom>
          <a:noFill/>
          <a:ln>
            <a:noFill/>
          </a:ln>
        </p:spPr>
      </p:sp>
      <p:sp>
        <p:nvSpPr>
          <p:cNvPr id="434" name="Google Shape;434;p59"/>
          <p:cNvSpPr>
            <a:spLocks noGrp="1"/>
          </p:cNvSpPr>
          <p:nvPr>
            <p:ph type="pic" idx="4"/>
          </p:nvPr>
        </p:nvSpPr>
        <p:spPr>
          <a:xfrm>
            <a:off x="784775" y="522100"/>
            <a:ext cx="1305900" cy="1918500"/>
          </a:xfrm>
          <a:prstGeom prst="roundRect">
            <a:avLst>
              <a:gd name="adj" fmla="val 16667"/>
            </a:avLst>
          </a:prstGeom>
          <a:noFill/>
          <a:ln>
            <a:noFill/>
          </a:ln>
        </p:spPr>
      </p:sp>
      <p:sp>
        <p:nvSpPr>
          <p:cNvPr id="435" name="Google Shape;435;p59"/>
          <p:cNvSpPr>
            <a:spLocks noGrp="1"/>
          </p:cNvSpPr>
          <p:nvPr>
            <p:ph type="pic" idx="5"/>
          </p:nvPr>
        </p:nvSpPr>
        <p:spPr>
          <a:xfrm>
            <a:off x="2343950" y="523500"/>
            <a:ext cx="1305900" cy="1918500"/>
          </a:xfrm>
          <a:prstGeom prst="roundRect">
            <a:avLst>
              <a:gd name="adj" fmla="val 16667"/>
            </a:avLst>
          </a:prstGeom>
          <a:noFill/>
          <a:ln>
            <a:noFill/>
          </a:ln>
        </p:spPr>
      </p:sp>
      <p:sp>
        <p:nvSpPr>
          <p:cNvPr id="436" name="Google Shape;436;p59"/>
          <p:cNvSpPr>
            <a:spLocks noGrp="1"/>
          </p:cNvSpPr>
          <p:nvPr>
            <p:ph type="pic" idx="6"/>
          </p:nvPr>
        </p:nvSpPr>
        <p:spPr>
          <a:xfrm>
            <a:off x="3915213" y="523500"/>
            <a:ext cx="1305900" cy="1918500"/>
          </a:xfrm>
          <a:prstGeom prst="roundRect">
            <a:avLst>
              <a:gd name="adj" fmla="val 16667"/>
            </a:avLst>
          </a:prstGeom>
          <a:noFill/>
          <a:ln>
            <a:noFill/>
          </a:ln>
        </p:spPr>
      </p:sp>
      <p:sp>
        <p:nvSpPr>
          <p:cNvPr id="437" name="Google Shape;437;p59"/>
          <p:cNvSpPr>
            <a:spLocks noGrp="1"/>
          </p:cNvSpPr>
          <p:nvPr>
            <p:ph type="pic" idx="7"/>
          </p:nvPr>
        </p:nvSpPr>
        <p:spPr>
          <a:xfrm>
            <a:off x="5490975" y="523500"/>
            <a:ext cx="1305900" cy="1918500"/>
          </a:xfrm>
          <a:prstGeom prst="roundRect">
            <a:avLst>
              <a:gd name="adj" fmla="val 16667"/>
            </a:avLst>
          </a:prstGeom>
          <a:noFill/>
          <a:ln>
            <a:noFill/>
          </a:ln>
        </p:spPr>
      </p:sp>
      <p:sp>
        <p:nvSpPr>
          <p:cNvPr id="438" name="Google Shape;438;p59"/>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39" name="Google Shape;439;p59"/>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440" name="Google Shape;440;p59"/>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1" name="Google Shape;441;p59"/>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2" name="Google Shape;442;p59"/>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3" name="Google Shape;443;p59"/>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4" name="Google Shape;444;p59"/>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5" name="Google Shape;445;p59"/>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6" name="Google Shape;446;p59"/>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7" name="Google Shape;447;p59"/>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8" name="Google Shape;448;p5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449"/>
        <p:cNvGrpSpPr/>
        <p:nvPr/>
      </p:nvGrpSpPr>
      <p:grpSpPr>
        <a:xfrm>
          <a:off x="0" y="0"/>
          <a:ext cx="0" cy="0"/>
          <a:chOff x="0" y="0"/>
          <a:chExt cx="0" cy="0"/>
        </a:xfrm>
      </p:grpSpPr>
      <p:sp>
        <p:nvSpPr>
          <p:cNvPr id="450" name="Google Shape;450;p60"/>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1" name="Google Shape;451;p60"/>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452" name="Google Shape;452;p6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453"/>
        <p:cNvGrpSpPr/>
        <p:nvPr/>
      </p:nvGrpSpPr>
      <p:grpSpPr>
        <a:xfrm>
          <a:off x="0" y="0"/>
          <a:ext cx="0" cy="0"/>
          <a:chOff x="0" y="0"/>
          <a:chExt cx="0" cy="0"/>
        </a:xfrm>
      </p:grpSpPr>
      <p:sp>
        <p:nvSpPr>
          <p:cNvPr id="454" name="Google Shape;454;p61"/>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5" name="Google Shape;455;p61"/>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456" name="Google Shape;456;p6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5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theme" Target="../theme/theme2.xml"/><Relationship Id="rId20" Type="http://schemas.openxmlformats.org/officeDocument/2006/relationships/slideLayout" Target="../slideLayouts/slideLayout34.xml"/><Relationship Id="rId41"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142" name="Google Shape;142;p16"/>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143" name="Google Shape;143;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5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0.xml"/></Relationships>
</file>

<file path=ppt/slides/_rels/slide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6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0.xml"/></Relationships>
</file>

<file path=ppt/slides/_rels/slide104.xml.rels><?xml version="1.0" encoding="UTF-8" standalone="yes"?>
<Relationships xmlns="http://schemas.openxmlformats.org/package/2006/relationships"><Relationship Id="rId3" Type="http://schemas.openxmlformats.org/officeDocument/2006/relationships/hyperlink" Target="http://www.youtube.com/watch?v=eXdVDhOGqoE" TargetMode="External"/><Relationship Id="rId2" Type="http://schemas.openxmlformats.org/officeDocument/2006/relationships/notesSlide" Target="../notesSlides/notesSlide104.xml"/><Relationship Id="rId1" Type="http://schemas.openxmlformats.org/officeDocument/2006/relationships/slideLayout" Target="../slideLayouts/slideLayout60.xml"/><Relationship Id="rId4" Type="http://schemas.openxmlformats.org/officeDocument/2006/relationships/image" Target="../media/image19.jp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0.xml"/></Relationships>
</file>

<file path=ppt/slides/_rels/slide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8.xml"/><Relationship Id="rId1" Type="http://schemas.openxmlformats.org/officeDocument/2006/relationships/slideLayout" Target="../slideLayouts/slideLayout6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0.xml"/><Relationship Id="rId1" Type="http://schemas.openxmlformats.org/officeDocument/2006/relationships/slideLayout" Target="../slideLayouts/slideLayout60.xml"/></Relationships>
</file>

<file path=ppt/slides/_rels/slide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1.xml"/><Relationship Id="rId1" Type="http://schemas.openxmlformats.org/officeDocument/2006/relationships/slideLayout" Target="../slideLayouts/slideLayout60.xml"/></Relationships>
</file>

<file path=ppt/slides/_rels/slide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2.xml"/><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3.xml"/><Relationship Id="rId1" Type="http://schemas.openxmlformats.org/officeDocument/2006/relationships/slideLayout" Target="../slideLayouts/slideLayout60.xml"/></Relationships>
</file>

<file path=ppt/slides/_rels/slide1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4.xml"/><Relationship Id="rId1" Type="http://schemas.openxmlformats.org/officeDocument/2006/relationships/slideLayout" Target="../slideLayouts/slideLayout60.xml"/></Relationships>
</file>

<file path=ppt/slides/_rels/slide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5.xml"/><Relationship Id="rId1" Type="http://schemas.openxmlformats.org/officeDocument/2006/relationships/slideLayout" Target="../slideLayouts/slideLayout6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0.xml"/></Relationships>
</file>

<file path=ppt/slides/_rels/slide1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7.xml"/><Relationship Id="rId1" Type="http://schemas.openxmlformats.org/officeDocument/2006/relationships/slideLayout" Target="../slideLayouts/slideLayout6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0.xml"/></Relationships>
</file>

<file path=ppt/slides/_rels/slide1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9.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0.xml"/></Relationships>
</file>

<file path=ppt/slides/_rels/slide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2.xml"/><Relationship Id="rId1" Type="http://schemas.openxmlformats.org/officeDocument/2006/relationships/slideLayout" Target="../slideLayouts/slideLayout6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0.xml"/></Relationships>
</file>

<file path=ppt/slides/_rels/slide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4.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hyperlink" Target="http://www.irs.gov/" TargetMode="External"/><Relationship Id="rId2" Type="http://schemas.openxmlformats.org/officeDocument/2006/relationships/notesSlide" Target="../notesSlides/notesSlide14.xml"/><Relationship Id="rId1" Type="http://schemas.openxmlformats.org/officeDocument/2006/relationships/slideLayout" Target="../slideLayouts/slideLayout60.xml"/><Relationship Id="rId6" Type="http://schemas.openxmlformats.org/officeDocument/2006/relationships/comments" Target="../comments/comment2.xml"/><Relationship Id="rId5" Type="http://schemas.openxmlformats.org/officeDocument/2006/relationships/hyperlink" Target="https://www.mdot.maryland.gov/pages/home.aspx" TargetMode="External"/><Relationship Id="rId4" Type="http://schemas.openxmlformats.org/officeDocument/2006/relationships/hyperlink" Target="https://www.usajobs.gov/"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60.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9.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3" Type="http://schemas.openxmlformats.org/officeDocument/2006/relationships/hyperlink" Target="https://playbook.usds.gov/#play4" TargetMode="External"/><Relationship Id="rId2" Type="http://schemas.openxmlformats.org/officeDocument/2006/relationships/notesSlide" Target="../notesSlides/notesSlide44.xml"/><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49.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6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60.xml"/></Relationships>
</file>

<file path=ppt/slides/_rels/slide5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0.xml"/></Relationships>
</file>

<file path=ppt/slides/_rels/slide69.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69.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0.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4.xml"/><Relationship Id="rId1" Type="http://schemas.openxmlformats.org/officeDocument/2006/relationships/slideLayout" Target="../slideLayouts/slideLayout6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0.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7.xml"/><Relationship Id="rId1" Type="http://schemas.openxmlformats.org/officeDocument/2006/relationships/slideLayout" Target="../slideLayouts/slideLayout6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0.xml"/><Relationship Id="rId1" Type="http://schemas.openxmlformats.org/officeDocument/2006/relationships/slideLayout" Target="../slideLayouts/slideLayout6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0.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2.xml"/><Relationship Id="rId1" Type="http://schemas.openxmlformats.org/officeDocument/2006/relationships/slideLayout" Target="../slideLayouts/slideLayout6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0.xml"/></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4.xml"/><Relationship Id="rId1" Type="http://schemas.openxmlformats.org/officeDocument/2006/relationships/slideLayout" Target="../slideLayouts/slideLayout6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0.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6.xml"/><Relationship Id="rId1" Type="http://schemas.openxmlformats.org/officeDocument/2006/relationships/slideLayout" Target="../slideLayouts/slideLayout60.xml"/><Relationship Id="rId4" Type="http://schemas.openxmlformats.org/officeDocument/2006/relationships/comments" Target="../comments/comment7.xml"/></Relationships>
</file>

<file path=ppt/slides/_rels/slide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60.xml"/></Relationships>
</file>

<file path=ppt/slides/_rels/slide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8.xml"/><Relationship Id="rId1" Type="http://schemas.openxmlformats.org/officeDocument/2006/relationships/slideLayout" Target="../slideLayouts/slideLayout60.xml"/></Relationships>
</file>

<file path=ppt/slides/_rels/slide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9.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0.xml"/></Relationships>
</file>

<file path=ppt/slides/_rels/slide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1.xml"/><Relationship Id="rId1" Type="http://schemas.openxmlformats.org/officeDocument/2006/relationships/slideLayout" Target="../slideLayouts/slideLayout60.xml"/><Relationship Id="rId4" Type="http://schemas.openxmlformats.org/officeDocument/2006/relationships/hyperlink" Target="https://cic.gsa.gov/basics/cloud-basics"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2.xml"/><Relationship Id="rId1" Type="http://schemas.openxmlformats.org/officeDocument/2006/relationships/slideLayout" Target="../slideLayouts/slideLayout6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0.xml"/></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8.xml"/><Relationship Id="rId1" Type="http://schemas.openxmlformats.org/officeDocument/2006/relationships/slideLayout" Target="../slideLayouts/slideLayout6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3"/>
        <p:cNvGrpSpPr/>
        <p:nvPr/>
      </p:nvGrpSpPr>
      <p:grpSpPr>
        <a:xfrm>
          <a:off x="0" y="0"/>
          <a:ext cx="0" cy="0"/>
          <a:chOff x="0" y="0"/>
          <a:chExt cx="0" cy="0"/>
        </a:xfrm>
      </p:grpSpPr>
      <p:sp>
        <p:nvSpPr>
          <p:cNvPr id="464" name="Google Shape;464;p64"/>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4"/>
          <p:cNvSpPr/>
          <p:nvPr/>
        </p:nvSpPr>
        <p:spPr>
          <a:xfrm>
            <a:off x="609600" y="1085325"/>
            <a:ext cx="6172200" cy="945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3600"/>
              <a:buFont typeface="Inter"/>
              <a:buNone/>
            </a:pPr>
            <a:r>
              <a:rPr lang="en" sz="3600" b="1">
                <a:latin typeface="Inter"/>
                <a:ea typeface="Inter"/>
                <a:cs typeface="Inter"/>
                <a:sym typeface="Inter"/>
              </a:rPr>
              <a:t>Module 1 - Introduction to Digital Services</a:t>
            </a:r>
            <a:endParaRPr sz="3600" b="0" i="0" u="none" strike="noStrike" cap="none">
              <a:solidFill>
                <a:schemeClr val="dk1"/>
              </a:solidFill>
              <a:latin typeface="Calibri"/>
              <a:ea typeface="Calibri"/>
              <a:cs typeface="Calibri"/>
              <a:sym typeface="Calibri"/>
            </a:endParaRPr>
          </a:p>
        </p:txBody>
      </p:sp>
      <p:sp>
        <p:nvSpPr>
          <p:cNvPr id="466" name="Google Shape;466;p64"/>
          <p:cNvSpPr/>
          <p:nvPr/>
        </p:nvSpPr>
        <p:spPr>
          <a:xfrm>
            <a:off x="609600" y="2343675"/>
            <a:ext cx="6172200" cy="945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r>
              <a:rPr lang="en" sz="3200">
                <a:solidFill>
                  <a:schemeClr val="dk1"/>
                </a:solidFill>
                <a:latin typeface="Calibri"/>
                <a:ea typeface="Calibri"/>
                <a:cs typeface="Calibri"/>
                <a:sym typeface="Calibri"/>
              </a:rPr>
              <a:t>The Who, What, and How of Digital Service Delivery</a:t>
            </a:r>
            <a:endParaRPr sz="3200">
              <a:solidFill>
                <a:schemeClr val="dk1"/>
              </a:solidFill>
              <a:latin typeface="Calibri"/>
              <a:ea typeface="Calibri"/>
              <a:cs typeface="Calibri"/>
              <a:sym typeface="Calibri"/>
            </a:endParaRPr>
          </a:p>
          <a:p>
            <a:pPr marL="0" marR="0" lvl="0" indent="0" algn="l" rtl="0">
              <a:lnSpc>
                <a:spcPct val="140000"/>
              </a:lnSpc>
              <a:spcBef>
                <a:spcPts val="0"/>
              </a:spcBef>
              <a:spcAft>
                <a:spcPts val="0"/>
              </a:spcAft>
              <a:buClr>
                <a:srgbClr val="000000"/>
              </a:buClr>
              <a:buSzPts val="1350"/>
              <a:buFont typeface="Inter"/>
              <a:buNone/>
            </a:pPr>
            <a:endParaRPr sz="1350">
              <a:latin typeface="Inter"/>
              <a:ea typeface="Inter"/>
              <a:cs typeface="Inter"/>
              <a:sym typeface="Inter"/>
            </a:endParaRPr>
          </a:p>
        </p:txBody>
      </p:sp>
      <p:sp>
        <p:nvSpPr>
          <p:cNvPr id="467" name="Google Shape;467;p64"/>
          <p:cNvSpPr txBox="1"/>
          <p:nvPr/>
        </p:nvSpPr>
        <p:spPr>
          <a:xfrm>
            <a:off x="609600" y="3831175"/>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rgbClr val="000000"/>
                </a:solidFill>
                <a:latin typeface="Inter"/>
                <a:ea typeface="Inter"/>
                <a:cs typeface="Inter"/>
                <a:sym typeface="Inter"/>
              </a:rPr>
              <a:t>Presented by:</a:t>
            </a:r>
            <a:r>
              <a:rPr lang="en" sz="1350">
                <a:solidFill>
                  <a:srgbClr val="000000"/>
                </a:solidFill>
                <a:latin typeface="Inter"/>
                <a:ea typeface="Inter"/>
                <a:cs typeface="Inter"/>
                <a:sym typeface="Inter"/>
              </a:rPr>
              <a:t> [Facilitator Name]</a:t>
            </a:r>
            <a:endParaRPr sz="1350">
              <a:solidFill>
                <a:srgbClr val="000000"/>
              </a:solidFill>
              <a:latin typeface="Inter"/>
              <a:ea typeface="Inter"/>
              <a:cs typeface="Inter"/>
              <a:sym typeface="Inter"/>
            </a:endParaRPr>
          </a:p>
          <a:p>
            <a:pPr marL="0" lvl="0" indent="0" algn="l" rtl="0">
              <a:spcBef>
                <a:spcPts val="1200"/>
              </a:spcBef>
              <a:spcAft>
                <a:spcPts val="1200"/>
              </a:spcAft>
              <a:buNone/>
            </a:pPr>
            <a:r>
              <a:rPr lang="en" sz="1350" b="1">
                <a:solidFill>
                  <a:srgbClr val="000000"/>
                </a:solidFill>
                <a:latin typeface="Inter"/>
                <a:ea typeface="Inter"/>
                <a:cs typeface="Inter"/>
                <a:sym typeface="Inter"/>
              </a:rPr>
              <a:t>Date:</a:t>
            </a:r>
            <a:r>
              <a:rPr lang="en" sz="1350">
                <a:solidFill>
                  <a:srgbClr val="000000"/>
                </a:solidFill>
                <a:latin typeface="Inter"/>
                <a:ea typeface="Inter"/>
                <a:cs typeface="Inter"/>
                <a:sym typeface="Inter"/>
              </a:rPr>
              <a:t> [Session Date]</a:t>
            </a:r>
            <a:endParaRPr sz="1350">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7"/>
        <p:cNvGrpSpPr/>
        <p:nvPr/>
      </p:nvGrpSpPr>
      <p:grpSpPr>
        <a:xfrm>
          <a:off x="0" y="0"/>
          <a:ext cx="0" cy="0"/>
          <a:chOff x="0" y="0"/>
          <a:chExt cx="0" cy="0"/>
        </a:xfrm>
      </p:grpSpPr>
      <p:sp>
        <p:nvSpPr>
          <p:cNvPr id="538" name="Google Shape;538;p73"/>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3"/>
          <p:cNvSpPr/>
          <p:nvPr/>
        </p:nvSpPr>
        <p:spPr>
          <a:xfrm>
            <a:off x="609575" y="1295400"/>
            <a:ext cx="5047500" cy="2475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latin typeface="Inter"/>
                <a:ea typeface="Inter"/>
                <a:cs typeface="Inter"/>
                <a:sym typeface="Inter"/>
              </a:rPr>
              <a:t>Three layers: </a:t>
            </a: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Information</a:t>
            </a:r>
            <a:endParaRPr sz="1350">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sz="1350">
                <a:latin typeface="Inter"/>
                <a:ea typeface="Inter"/>
                <a:cs typeface="Inter"/>
                <a:sym typeface="Inter"/>
              </a:rPr>
              <a:t>Content, transactions, multimedia, data</a:t>
            </a: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Presentation</a:t>
            </a:r>
            <a:endParaRPr sz="1350">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sz="1350">
                <a:latin typeface="Inter"/>
                <a:ea typeface="Inter"/>
                <a:cs typeface="Inter"/>
                <a:sym typeface="Inter"/>
              </a:rPr>
              <a:t>Web browsers, apps</a:t>
            </a: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Platform</a:t>
            </a:r>
            <a:endParaRPr sz="1350">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sz="1350">
                <a:latin typeface="Inter"/>
                <a:ea typeface="Inter"/>
                <a:cs typeface="Inter"/>
                <a:sym typeface="Inter"/>
              </a:rPr>
              <a:t>Application Programming Interfaces (APIs), Web Services, Web Content Management Systems</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
        <p:nvSpPr>
          <p:cNvPr id="540" name="Google Shape;540;p73"/>
          <p:cNvSpPr/>
          <p:nvPr/>
        </p:nvSpPr>
        <p:spPr>
          <a:xfrm>
            <a:off x="609600" y="609600"/>
            <a:ext cx="73554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Digital Services as a Layered Cake</a:t>
            </a:r>
            <a:endParaRPr sz="2250" b="0" i="0" u="none" strike="noStrike" cap="none">
              <a:solidFill>
                <a:schemeClr val="dk1"/>
              </a:solidFill>
              <a:latin typeface="Calibri"/>
              <a:ea typeface="Calibri"/>
              <a:cs typeface="Calibri"/>
              <a:sym typeface="Calibri"/>
            </a:endParaRPr>
          </a:p>
        </p:txBody>
      </p:sp>
      <p:pic>
        <p:nvPicPr>
          <p:cNvPr id="541" name="Google Shape;541;p73"/>
          <p:cNvPicPr preferRelativeResize="0"/>
          <p:nvPr/>
        </p:nvPicPr>
        <p:blipFill>
          <a:blip r:embed="rId3">
            <a:alphaModFix/>
          </a:blip>
          <a:stretch>
            <a:fillRect/>
          </a:stretch>
        </p:blipFill>
        <p:spPr>
          <a:xfrm>
            <a:off x="6122975" y="1295400"/>
            <a:ext cx="2496440" cy="30433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1"/>
        <p:cNvGrpSpPr/>
        <p:nvPr/>
      </p:nvGrpSpPr>
      <p:grpSpPr>
        <a:xfrm>
          <a:off x="0" y="0"/>
          <a:ext cx="0" cy="0"/>
          <a:chOff x="0" y="0"/>
          <a:chExt cx="0" cy="0"/>
        </a:xfrm>
      </p:grpSpPr>
      <p:sp>
        <p:nvSpPr>
          <p:cNvPr id="1272" name="Google Shape;1272;p163"/>
          <p:cNvSpPr/>
          <p:nvPr/>
        </p:nvSpPr>
        <p:spPr>
          <a:xfrm>
            <a:off x="609600" y="2300300"/>
            <a:ext cx="7274100" cy="5478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4000" b="1">
                <a:solidFill>
                  <a:srgbClr val="1F2328"/>
                </a:solidFill>
                <a:highlight>
                  <a:srgbClr val="FFFFFF"/>
                </a:highlight>
                <a:latin typeface="Calibri"/>
                <a:ea typeface="Calibri"/>
                <a:cs typeface="Calibri"/>
                <a:sym typeface="Calibri"/>
              </a:rPr>
              <a:t>Digital Service Tech Topic: Artificial Intelligence</a:t>
            </a:r>
            <a:endParaRPr sz="4000" b="1">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7"/>
        <p:cNvGrpSpPr/>
        <p:nvPr/>
      </p:nvGrpSpPr>
      <p:grpSpPr>
        <a:xfrm>
          <a:off x="0" y="0"/>
          <a:ext cx="0" cy="0"/>
          <a:chOff x="0" y="0"/>
          <a:chExt cx="0" cy="0"/>
        </a:xfrm>
      </p:grpSpPr>
      <p:sp>
        <p:nvSpPr>
          <p:cNvPr id="1278" name="Google Shape;1278;p164"/>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4"/>
          <p:cNvSpPr/>
          <p:nvPr/>
        </p:nvSpPr>
        <p:spPr>
          <a:xfrm>
            <a:off x="609575" y="1404750"/>
            <a:ext cx="7636500" cy="29946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AI = systems that perform tasks requiring human intelligence</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Used in:</a:t>
            </a:r>
            <a:endParaRPr sz="135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latin typeface="Inter"/>
                <a:ea typeface="Inter"/>
                <a:cs typeface="Inter"/>
                <a:sym typeface="Inter"/>
              </a:rPr>
              <a:t>Chatbots for citizen services</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Document summarization and classification</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Fraud detection</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Market research analysis</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Helps automate decision-making, much like automation streamlined paperwork</a:t>
            </a:r>
            <a:endParaRPr sz="1350">
              <a:latin typeface="Inter"/>
              <a:ea typeface="Inter"/>
              <a:cs typeface="Inter"/>
              <a:sym typeface="Inter"/>
            </a:endParaRPr>
          </a:p>
        </p:txBody>
      </p:sp>
      <p:sp>
        <p:nvSpPr>
          <p:cNvPr id="1280" name="Google Shape;1280;p164"/>
          <p:cNvSpPr/>
          <p:nvPr/>
        </p:nvSpPr>
        <p:spPr>
          <a:xfrm>
            <a:off x="609600" y="609600"/>
            <a:ext cx="65940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What Is Artificial Intelligence (AI)?</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5"/>
        <p:cNvGrpSpPr/>
        <p:nvPr/>
      </p:nvGrpSpPr>
      <p:grpSpPr>
        <a:xfrm>
          <a:off x="0" y="0"/>
          <a:ext cx="0" cy="0"/>
          <a:chOff x="0" y="0"/>
          <a:chExt cx="0" cy="0"/>
        </a:xfrm>
      </p:grpSpPr>
      <p:sp>
        <p:nvSpPr>
          <p:cNvPr id="1286" name="Google Shape;1286;p16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 kind of procurement decisions do you think shouldn’t be made by AI? Why?</a:t>
            </a:r>
            <a:endParaRPr sz="1350">
              <a:solidFill>
                <a:schemeClr val="dk1"/>
              </a:solidFill>
              <a:latin typeface="Inter"/>
              <a:ea typeface="Inter"/>
              <a:cs typeface="Inter"/>
              <a:sym typeface="Inter"/>
            </a:endParaRPr>
          </a:p>
        </p:txBody>
      </p:sp>
      <p:sp>
        <p:nvSpPr>
          <p:cNvPr id="1288" name="Google Shape;1288;p165"/>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289" name="Google Shape;1289;p165"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4"/>
        <p:cNvGrpSpPr/>
        <p:nvPr/>
      </p:nvGrpSpPr>
      <p:grpSpPr>
        <a:xfrm>
          <a:off x="0" y="0"/>
          <a:ext cx="0" cy="0"/>
          <a:chOff x="0" y="0"/>
          <a:chExt cx="0" cy="0"/>
        </a:xfrm>
      </p:grpSpPr>
      <p:sp>
        <p:nvSpPr>
          <p:cNvPr id="1295" name="Google Shape;1295;p16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6"/>
          <p:cNvSpPr/>
          <p:nvPr/>
        </p:nvSpPr>
        <p:spPr>
          <a:xfrm>
            <a:off x="609575" y="1404750"/>
            <a:ext cx="7636500" cy="28167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Rule-Based Systems:</a:t>
            </a:r>
            <a:r>
              <a:rPr lang="en" sz="1350">
                <a:solidFill>
                  <a:schemeClr val="dk1"/>
                </a:solidFill>
                <a:latin typeface="Inter"/>
                <a:ea typeface="Inter"/>
                <a:cs typeface="Inter"/>
                <a:sym typeface="Inter"/>
              </a:rPr>
              <a:t> Advanced if-then logic</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Machine Learning (ML):</a:t>
            </a:r>
            <a:r>
              <a:rPr lang="en" sz="1350">
                <a:solidFill>
                  <a:schemeClr val="dk1"/>
                </a:solidFill>
                <a:latin typeface="Inter"/>
                <a:ea typeface="Inter"/>
                <a:cs typeface="Inter"/>
                <a:sym typeface="Inter"/>
              </a:rPr>
              <a:t> Learns from data to predict or classify</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Natural Language Processing (NLP):</a:t>
            </a:r>
            <a:r>
              <a:rPr lang="en" sz="1350">
                <a:solidFill>
                  <a:schemeClr val="dk1"/>
                </a:solidFill>
                <a:latin typeface="Inter"/>
                <a:ea typeface="Inter"/>
                <a:cs typeface="Inter"/>
                <a:sym typeface="Inter"/>
              </a:rPr>
              <a:t> Understands and summarizes human language</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Generative AI (e.g., ChatGPT):</a:t>
            </a:r>
            <a:r>
              <a:rPr lang="en" sz="1350">
                <a:solidFill>
                  <a:schemeClr val="dk1"/>
                </a:solidFill>
                <a:latin typeface="Inter"/>
                <a:ea typeface="Inter"/>
                <a:cs typeface="Inter"/>
                <a:sym typeface="Inter"/>
              </a:rPr>
              <a:t> Creates new content like draft text or summaries</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
        <p:nvSpPr>
          <p:cNvPr id="1297" name="Google Shape;1297;p166"/>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Types of AI</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2"/>
        <p:cNvGrpSpPr/>
        <p:nvPr/>
      </p:nvGrpSpPr>
      <p:grpSpPr>
        <a:xfrm>
          <a:off x="0" y="0"/>
          <a:ext cx="0" cy="0"/>
          <a:chOff x="0" y="0"/>
          <a:chExt cx="0" cy="0"/>
        </a:xfrm>
      </p:grpSpPr>
      <p:sp>
        <p:nvSpPr>
          <p:cNvPr id="1303" name="Google Shape;1303;p16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7"/>
          <p:cNvSpPr/>
          <p:nvPr/>
        </p:nvSpPr>
        <p:spPr>
          <a:xfrm>
            <a:off x="609575" y="1046475"/>
            <a:ext cx="7636500" cy="1778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100">
              <a:solidFill>
                <a:schemeClr val="dk1"/>
              </a:solidFill>
            </a:endParaRPr>
          </a:p>
          <a:p>
            <a:pPr marL="0" marR="0" lvl="0" indent="0" algn="l" rtl="0">
              <a:lnSpc>
                <a:spcPct val="136000"/>
              </a:lnSpc>
              <a:spcBef>
                <a:spcPts val="1200"/>
              </a:spcBef>
              <a:spcAft>
                <a:spcPts val="0"/>
              </a:spcAft>
              <a:buClr>
                <a:srgbClr val="000000"/>
              </a:buClr>
              <a:buSzPts val="1125"/>
              <a:buFont typeface="Inter"/>
              <a:buNone/>
            </a:pPr>
            <a:endParaRPr sz="1100" b="1">
              <a:solidFill>
                <a:schemeClr val="dk1"/>
              </a:solidFill>
            </a:endParaRPr>
          </a:p>
        </p:txBody>
      </p:sp>
      <p:sp>
        <p:nvSpPr>
          <p:cNvPr id="1305" name="Google Shape;1305;p167"/>
          <p:cNvSpPr/>
          <p:nvPr/>
        </p:nvSpPr>
        <p:spPr>
          <a:xfrm>
            <a:off x="609600" y="609600"/>
            <a:ext cx="7190700" cy="342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300" b="1">
                <a:solidFill>
                  <a:srgbClr val="0F0F0F"/>
                </a:solidFill>
                <a:highlight>
                  <a:srgbClr val="FFFFFF"/>
                </a:highlight>
                <a:latin typeface="Roboto"/>
                <a:ea typeface="Roboto"/>
                <a:cs typeface="Roboto"/>
                <a:sym typeface="Roboto"/>
              </a:rPr>
              <a:t>AI Is Dangerous, but Not for the Reasons You Think</a:t>
            </a:r>
            <a:endParaRPr sz="2250" b="1">
              <a:latin typeface="Inter"/>
              <a:ea typeface="Inter"/>
              <a:cs typeface="Inter"/>
              <a:sym typeface="Inter"/>
            </a:endParaRPr>
          </a:p>
        </p:txBody>
      </p:sp>
      <p:pic>
        <p:nvPicPr>
          <p:cNvPr id="1306" name="Google Shape;1306;p167" descr="AI won't kill us all — but that doesn't make it trustworthy. Instead of getting distracted by future existential risks, AI ethics researcher Sasha Luccioni thinks we need to focus on the technology's current negative impacts, like emitting carbon, infringing copyrights and spreading biased information. She offers practical solutions to regulate our AI-filled future — so it's inclusive and transparent.&#10;&#10;If you love watching TED Talks like this one, become a TED Member to support our mission of spreading ideas: https://ted.com/membership&#10;&#10;Follow TED! &#10;Twitter: https://twitter.com/TEDTalks&#10;Instagram: https://www.instagram.com/ted&#10;Facebook: https://facebook.com/TED&#10;LinkedIn: https://www.linkedin.com/company/ted-conferences&#10;TikTok: https://www.tiktok.com/@tedtoks&#10;&#10;The TED Talks channel features talks, performances and original series from the world's leading thinkers and doers. Subscribe to our channel for videos on Technology, Entertainment and Design — plus science, business, global issues, the arts and more. Visit https://TED.com to get our entire library of TED Talks, transcripts, translations, personalized talk recommendations and more.&#10;&#10;Watch more: https://go.ted.com/sashaluccioni&#10;&#10;https://youtu.be/eXdVDhOGqoE&#10;&#10;TED's videos may be used for non-commercial purposes under a Creative Commons License, Attribution–Non Commercial–No Derivatives (or the CC BY – NC – ND 4.0 International) and in accordance with our TED Talks Usage Policy: https://www.ted.com/about/our-organization/our-policies-terms/ted-talks-usage-policy. For more information on using TED for commercial purposes (e.g. employee learning, in a film or online course), please submit a Media Request at https://media-requests.ted.com&#10;&#10;#TED #TEDTalks #AI" title="AI Is Dangerous, but Not for the Reasons You Think | Sasha Luccioni | TED">
            <a:hlinkClick r:id="rId3"/>
          </p:cNvPr>
          <p:cNvPicPr preferRelativeResize="0"/>
          <p:nvPr/>
        </p:nvPicPr>
        <p:blipFill>
          <a:blip r:embed="rId4">
            <a:alphaModFix/>
          </a:blip>
          <a:stretch>
            <a:fillRect/>
          </a:stretch>
        </p:blipFill>
        <p:spPr>
          <a:xfrm>
            <a:off x="1332000" y="1211575"/>
            <a:ext cx="6480000" cy="364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6"/>
                                        </p:tgtEl>
                                        <p:attrNameLst>
                                          <p:attrName>style.visibility</p:attrName>
                                        </p:attrNameLst>
                                      </p:cBhvr>
                                      <p:to>
                                        <p:strVal val="visible"/>
                                      </p:to>
                                    </p:set>
                                    <p:animEffect transition="in" filter="fade">
                                      <p:cBhvr>
                                        <p:cTn id="7" dur="1000"/>
                                        <p:tgtEl>
                                          <p:spTgt spid="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1"/>
        <p:cNvGrpSpPr/>
        <p:nvPr/>
      </p:nvGrpSpPr>
      <p:grpSpPr>
        <a:xfrm>
          <a:off x="0" y="0"/>
          <a:ext cx="0" cy="0"/>
          <a:chOff x="0" y="0"/>
          <a:chExt cx="0" cy="0"/>
        </a:xfrm>
      </p:grpSpPr>
      <p:sp>
        <p:nvSpPr>
          <p:cNvPr id="1312" name="Google Shape;1312;p168"/>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8"/>
          <p:cNvSpPr/>
          <p:nvPr/>
        </p:nvSpPr>
        <p:spPr>
          <a:xfrm>
            <a:off x="609575" y="1404750"/>
            <a:ext cx="7636500" cy="31470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Transparency:</a:t>
            </a:r>
            <a:r>
              <a:rPr lang="en" sz="1350">
                <a:solidFill>
                  <a:schemeClr val="dk1"/>
                </a:solidFill>
                <a:latin typeface="Inter"/>
                <a:ea typeface="Inter"/>
                <a:cs typeface="Inter"/>
                <a:sym typeface="Inter"/>
              </a:rPr>
              <a:t> Can the AI explain its decision?</a:t>
            </a:r>
            <a:endParaRPr sz="1350">
              <a:solidFill>
                <a:schemeClr val="dk1"/>
              </a:solidFill>
              <a:latin typeface="Inter"/>
              <a:ea typeface="Inter"/>
              <a:cs typeface="Inter"/>
              <a:sym typeface="Inter"/>
            </a:endParaRPr>
          </a:p>
          <a:p>
            <a:pPr marL="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Bias:</a:t>
            </a:r>
            <a:r>
              <a:rPr lang="en" sz="1350">
                <a:solidFill>
                  <a:schemeClr val="dk1"/>
                </a:solidFill>
                <a:latin typeface="Inter"/>
                <a:ea typeface="Inter"/>
                <a:cs typeface="Inter"/>
                <a:sym typeface="Inter"/>
              </a:rPr>
              <a:t> Is the training data fair and representative?</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Security &amp; Privacy:</a:t>
            </a:r>
            <a:r>
              <a:rPr lang="en" sz="1350">
                <a:solidFill>
                  <a:schemeClr val="dk1"/>
                </a:solidFill>
                <a:latin typeface="Inter"/>
                <a:ea typeface="Inter"/>
                <a:cs typeface="Inter"/>
                <a:sym typeface="Inter"/>
              </a:rPr>
              <a:t> Does the system protect sensitive info?</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Change Management:</a:t>
            </a:r>
            <a:r>
              <a:rPr lang="en" sz="1350">
                <a:solidFill>
                  <a:schemeClr val="dk1"/>
                </a:solidFill>
                <a:latin typeface="Inter"/>
                <a:ea typeface="Inter"/>
                <a:cs typeface="Inter"/>
                <a:sym typeface="Inter"/>
              </a:rPr>
              <a:t> Will it affect roles and workflows?</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Vendor Oversight:</a:t>
            </a:r>
            <a:r>
              <a:rPr lang="en" sz="1350">
                <a:solidFill>
                  <a:schemeClr val="dk1"/>
                </a:solidFill>
                <a:latin typeface="Inter"/>
                <a:ea typeface="Inter"/>
                <a:cs typeface="Inter"/>
                <a:sym typeface="Inter"/>
              </a:rPr>
              <a:t> How is the AI trained, tested, and updated?</a:t>
            </a:r>
            <a:endParaRPr sz="1350">
              <a:solidFill>
                <a:schemeClr val="dk1"/>
              </a:solidFill>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p:txBody>
      </p:sp>
      <p:sp>
        <p:nvSpPr>
          <p:cNvPr id="1314" name="Google Shape;1314;p168"/>
          <p:cNvSpPr/>
          <p:nvPr/>
        </p:nvSpPr>
        <p:spPr>
          <a:xfrm>
            <a:off x="609600" y="609600"/>
            <a:ext cx="71400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Key Considerations for Using AI in Government</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9"/>
        <p:cNvGrpSpPr/>
        <p:nvPr/>
      </p:nvGrpSpPr>
      <p:grpSpPr>
        <a:xfrm>
          <a:off x="0" y="0"/>
          <a:ext cx="0" cy="0"/>
          <a:chOff x="0" y="0"/>
          <a:chExt cx="0" cy="0"/>
        </a:xfrm>
      </p:grpSpPr>
      <p:sp>
        <p:nvSpPr>
          <p:cNvPr id="1320" name="Google Shape;1320;p169"/>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69"/>
          <p:cNvSpPr/>
          <p:nvPr/>
        </p:nvSpPr>
        <p:spPr>
          <a:xfrm>
            <a:off x="609575" y="1529075"/>
            <a:ext cx="7636500" cy="29466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Model Training:</a:t>
            </a:r>
            <a:r>
              <a:rPr lang="en" sz="1350">
                <a:solidFill>
                  <a:schemeClr val="dk1"/>
                </a:solidFill>
                <a:latin typeface="Inter"/>
                <a:ea typeface="Inter"/>
                <a:cs typeface="Inter"/>
                <a:sym typeface="Inter"/>
              </a:rPr>
              <a:t> Teaching the AI using data</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Algorithm:</a:t>
            </a:r>
            <a:r>
              <a:rPr lang="en" sz="1350">
                <a:solidFill>
                  <a:schemeClr val="dk1"/>
                </a:solidFill>
                <a:latin typeface="Inter"/>
                <a:ea typeface="Inter"/>
                <a:cs typeface="Inter"/>
                <a:sym typeface="Inter"/>
              </a:rPr>
              <a:t> The rules it follows</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Inference:</a:t>
            </a:r>
            <a:r>
              <a:rPr lang="en" sz="1350">
                <a:solidFill>
                  <a:schemeClr val="dk1"/>
                </a:solidFill>
                <a:latin typeface="Inter"/>
                <a:ea typeface="Inter"/>
                <a:cs typeface="Inter"/>
                <a:sym typeface="Inter"/>
              </a:rPr>
              <a:t> Applying what it learned</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Explainability:</a:t>
            </a:r>
            <a:r>
              <a:rPr lang="en" sz="1350">
                <a:solidFill>
                  <a:schemeClr val="dk1"/>
                </a:solidFill>
                <a:latin typeface="Inter"/>
                <a:ea typeface="Inter"/>
                <a:cs typeface="Inter"/>
                <a:sym typeface="Inter"/>
              </a:rPr>
              <a:t> Why it made a decision</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Human-in-the-loop:</a:t>
            </a:r>
            <a:r>
              <a:rPr lang="en" sz="1350">
                <a:solidFill>
                  <a:schemeClr val="dk1"/>
                </a:solidFill>
                <a:latin typeface="Inter"/>
                <a:ea typeface="Inter"/>
                <a:cs typeface="Inter"/>
                <a:sym typeface="Inter"/>
              </a:rPr>
              <a:t> Human + AI collaboration</a:t>
            </a:r>
            <a:endParaRPr sz="1350">
              <a:latin typeface="Inter"/>
              <a:ea typeface="Inter"/>
              <a:cs typeface="Inter"/>
              <a:sym typeface="Inter"/>
            </a:endParaRPr>
          </a:p>
        </p:txBody>
      </p:sp>
      <p:sp>
        <p:nvSpPr>
          <p:cNvPr id="1322" name="Google Shape;1322;p169"/>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Key AI Terms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7"/>
        <p:cNvGrpSpPr/>
        <p:nvPr/>
      </p:nvGrpSpPr>
      <p:grpSpPr>
        <a:xfrm>
          <a:off x="0" y="0"/>
          <a:ext cx="0" cy="0"/>
          <a:chOff x="0" y="0"/>
          <a:chExt cx="0" cy="0"/>
        </a:xfrm>
      </p:grpSpPr>
      <p:sp>
        <p:nvSpPr>
          <p:cNvPr id="1328" name="Google Shape;1328;p170"/>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0"/>
          <p:cNvSpPr/>
          <p:nvPr/>
        </p:nvSpPr>
        <p:spPr>
          <a:xfrm>
            <a:off x="609575" y="1404750"/>
            <a:ext cx="7636500" cy="2753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Market Research:</a:t>
            </a:r>
            <a:r>
              <a:rPr lang="en" sz="1350">
                <a:solidFill>
                  <a:schemeClr val="dk1"/>
                </a:solidFill>
                <a:latin typeface="Inter"/>
                <a:ea typeface="Inter"/>
                <a:cs typeface="Inter"/>
                <a:sym typeface="Inter"/>
              </a:rPr>
              <a:t> AI can summarize vendor data and trends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Performance Monitoring:</a:t>
            </a:r>
            <a:r>
              <a:rPr lang="en" sz="1350">
                <a:solidFill>
                  <a:schemeClr val="dk1"/>
                </a:solidFill>
                <a:latin typeface="Inter"/>
                <a:ea typeface="Inter"/>
                <a:cs typeface="Inter"/>
                <a:sym typeface="Inter"/>
              </a:rPr>
              <a:t> Flags contractor issues early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Drafting Support:</a:t>
            </a:r>
            <a:r>
              <a:rPr lang="en" sz="1350">
                <a:solidFill>
                  <a:schemeClr val="dk1"/>
                </a:solidFill>
                <a:latin typeface="Inter"/>
                <a:ea typeface="Inter"/>
                <a:cs typeface="Inter"/>
                <a:sym typeface="Inter"/>
              </a:rPr>
              <a:t> Generates first drafts for solicitations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Risk Management:</a:t>
            </a:r>
            <a:r>
              <a:rPr lang="en" sz="1350">
                <a:solidFill>
                  <a:schemeClr val="dk1"/>
                </a:solidFill>
                <a:latin typeface="Inter"/>
                <a:ea typeface="Inter"/>
                <a:cs typeface="Inter"/>
                <a:sym typeface="Inter"/>
              </a:rPr>
              <a:t> COs must watch for bias, explainability, and compliance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Evaluation Criteria:</a:t>
            </a:r>
            <a:r>
              <a:rPr lang="en" sz="1350">
                <a:solidFill>
                  <a:schemeClr val="dk1"/>
                </a:solidFill>
                <a:latin typeface="Inter"/>
                <a:ea typeface="Inter"/>
                <a:cs typeface="Inter"/>
                <a:sym typeface="Inter"/>
              </a:rPr>
              <a:t> Require vendors to describe data sources, bias mitigation, and audit methods</a:t>
            </a:r>
            <a:endParaRPr sz="1350">
              <a:latin typeface="Inter"/>
              <a:ea typeface="Inter"/>
              <a:cs typeface="Inter"/>
              <a:sym typeface="Inter"/>
            </a:endParaRPr>
          </a:p>
        </p:txBody>
      </p:sp>
      <p:sp>
        <p:nvSpPr>
          <p:cNvPr id="1330" name="Google Shape;1330;p170"/>
          <p:cNvSpPr/>
          <p:nvPr/>
        </p:nvSpPr>
        <p:spPr>
          <a:xfrm>
            <a:off x="609600" y="609600"/>
            <a:ext cx="64287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Why AI Matters in Procurement</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5"/>
        <p:cNvGrpSpPr/>
        <p:nvPr/>
      </p:nvGrpSpPr>
      <p:grpSpPr>
        <a:xfrm>
          <a:off x="0" y="0"/>
          <a:ext cx="0" cy="0"/>
          <a:chOff x="0" y="0"/>
          <a:chExt cx="0" cy="0"/>
        </a:xfrm>
      </p:grpSpPr>
      <p:sp>
        <p:nvSpPr>
          <p:cNvPr id="1336" name="Google Shape;1336;p171"/>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If a vendor says their tool uses “machine learning,” what’s one question you’d ask before moving forward?</a:t>
            </a:r>
            <a:endParaRPr sz="1350">
              <a:solidFill>
                <a:schemeClr val="dk1"/>
              </a:solidFill>
              <a:latin typeface="Inter"/>
              <a:ea typeface="Inter"/>
              <a:cs typeface="Inter"/>
              <a:sym typeface="Inter"/>
            </a:endParaRPr>
          </a:p>
        </p:txBody>
      </p:sp>
      <p:sp>
        <p:nvSpPr>
          <p:cNvPr id="1338" name="Google Shape;1338;p171"/>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339" name="Google Shape;1339;p171"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4"/>
        <p:cNvGrpSpPr/>
        <p:nvPr/>
      </p:nvGrpSpPr>
      <p:grpSpPr>
        <a:xfrm>
          <a:off x="0" y="0"/>
          <a:ext cx="0" cy="0"/>
          <a:chOff x="0" y="0"/>
          <a:chExt cx="0" cy="0"/>
        </a:xfrm>
      </p:grpSpPr>
      <p:sp>
        <p:nvSpPr>
          <p:cNvPr id="1345" name="Google Shape;1345;p172"/>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72"/>
          <p:cNvSpPr/>
          <p:nvPr/>
        </p:nvSpPr>
        <p:spPr>
          <a:xfrm>
            <a:off x="609575" y="1404750"/>
            <a:ext cx="7636500" cy="33246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Ask vendors how the AI works and how it’s updated</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Not every task needs AI—look for real value, not hype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Balance innovation with clear requirements and accountability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Be a responsible steward: prioritize ethics and transparency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Watch for </a:t>
            </a:r>
            <a:r>
              <a:rPr lang="en" sz="1350" b="1">
                <a:solidFill>
                  <a:schemeClr val="dk1"/>
                </a:solidFill>
                <a:latin typeface="Inter"/>
                <a:ea typeface="Inter"/>
                <a:cs typeface="Inter"/>
                <a:sym typeface="Inter"/>
              </a:rPr>
              <a:t>model drift</a:t>
            </a:r>
            <a:r>
              <a:rPr lang="en" sz="1350">
                <a:solidFill>
                  <a:schemeClr val="dk1"/>
                </a:solidFill>
                <a:latin typeface="Inter"/>
                <a:ea typeface="Inter"/>
                <a:cs typeface="Inter"/>
                <a:sym typeface="Inter"/>
              </a:rPr>
              <a:t> post-award—AI must evolve with agency needs</a:t>
            </a:r>
            <a:endParaRPr sz="1350">
              <a:solidFill>
                <a:schemeClr val="dk1"/>
              </a:solidFill>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p:txBody>
      </p:sp>
      <p:sp>
        <p:nvSpPr>
          <p:cNvPr id="1347" name="Google Shape;1347;p172"/>
          <p:cNvSpPr/>
          <p:nvPr/>
        </p:nvSpPr>
        <p:spPr>
          <a:xfrm>
            <a:off x="609600" y="609600"/>
            <a:ext cx="66573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What COs Should Keep in Mind</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6"/>
        <p:cNvGrpSpPr/>
        <p:nvPr/>
      </p:nvGrpSpPr>
      <p:grpSpPr>
        <a:xfrm>
          <a:off x="0" y="0"/>
          <a:ext cx="0" cy="0"/>
          <a:chOff x="0" y="0"/>
          <a:chExt cx="0" cy="0"/>
        </a:xfrm>
      </p:grpSpPr>
      <p:sp>
        <p:nvSpPr>
          <p:cNvPr id="547" name="Google Shape;547;p74"/>
          <p:cNvSpPr/>
          <p:nvPr/>
        </p:nvSpPr>
        <p:spPr>
          <a:xfrm>
            <a:off x="609600" y="2300300"/>
            <a:ext cx="7581000" cy="5478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3600"/>
              <a:buFont typeface="Inter"/>
              <a:buNone/>
            </a:pPr>
            <a:r>
              <a:rPr lang="en" sz="4000" b="1">
                <a:solidFill>
                  <a:schemeClr val="dk1"/>
                </a:solidFill>
                <a:latin typeface="Calibri"/>
                <a:ea typeface="Calibri"/>
                <a:cs typeface="Calibri"/>
                <a:sym typeface="Calibri"/>
              </a:rPr>
              <a:t>The Digital Services Ecosystem</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2"/>
        <p:cNvGrpSpPr/>
        <p:nvPr/>
      </p:nvGrpSpPr>
      <p:grpSpPr>
        <a:xfrm>
          <a:off x="0" y="0"/>
          <a:ext cx="0" cy="0"/>
          <a:chOff x="0" y="0"/>
          <a:chExt cx="0" cy="0"/>
        </a:xfrm>
      </p:grpSpPr>
      <p:sp>
        <p:nvSpPr>
          <p:cNvPr id="1353" name="Google Shape;1353;p173"/>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3"/>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You’ll see a series of short AI use cases. For each, we’ll ask: Would you procure it? What conditions or questions would you raise?</a:t>
            </a:r>
            <a:endParaRPr sz="1350">
              <a:solidFill>
                <a:schemeClr val="dk1"/>
              </a:solidFill>
              <a:latin typeface="Inter"/>
              <a:ea typeface="Inter"/>
              <a:cs typeface="Inter"/>
              <a:sym typeface="Inter"/>
            </a:endParaRPr>
          </a:p>
        </p:txBody>
      </p:sp>
      <p:sp>
        <p:nvSpPr>
          <p:cNvPr id="1355" name="Google Shape;1355;p173"/>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Procure or Pass? </a:t>
            </a:r>
            <a:endParaRPr sz="2250" b="0" i="0" u="none" strike="noStrike" cap="none">
              <a:solidFill>
                <a:schemeClr val="dk1"/>
              </a:solidFill>
              <a:latin typeface="Calibri"/>
              <a:ea typeface="Calibri"/>
              <a:cs typeface="Calibri"/>
              <a:sym typeface="Calibri"/>
            </a:endParaRPr>
          </a:p>
        </p:txBody>
      </p:sp>
      <p:pic>
        <p:nvPicPr>
          <p:cNvPr id="1356" name="Google Shape;1356;p173"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1"/>
        <p:cNvGrpSpPr/>
        <p:nvPr/>
      </p:nvGrpSpPr>
      <p:grpSpPr>
        <a:xfrm>
          <a:off x="0" y="0"/>
          <a:ext cx="0" cy="0"/>
          <a:chOff x="0" y="0"/>
          <a:chExt cx="0" cy="0"/>
        </a:xfrm>
      </p:grpSpPr>
      <p:sp>
        <p:nvSpPr>
          <p:cNvPr id="1362" name="Google Shape;1362;p174"/>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4"/>
          <p:cNvSpPr/>
          <p:nvPr/>
        </p:nvSpPr>
        <p:spPr>
          <a:xfrm>
            <a:off x="609600" y="151402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1: </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 vendor proposes an AI auto-scoring tool to evaluate and rank RFP responses based on pre-trained relevance criteria.</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sp>
        <p:nvSpPr>
          <p:cNvPr id="1364" name="Google Shape;1364;p174"/>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Procure or Pass? </a:t>
            </a:r>
            <a:endParaRPr sz="2250" b="0" i="0" u="none" strike="noStrike" cap="none">
              <a:solidFill>
                <a:schemeClr val="dk1"/>
              </a:solidFill>
              <a:latin typeface="Calibri"/>
              <a:ea typeface="Calibri"/>
              <a:cs typeface="Calibri"/>
              <a:sym typeface="Calibri"/>
            </a:endParaRPr>
          </a:p>
        </p:txBody>
      </p:sp>
      <p:pic>
        <p:nvPicPr>
          <p:cNvPr id="1365" name="Google Shape;1365;p174"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0"/>
        <p:cNvGrpSpPr/>
        <p:nvPr/>
      </p:nvGrpSpPr>
      <p:grpSpPr>
        <a:xfrm>
          <a:off x="0" y="0"/>
          <a:ext cx="0" cy="0"/>
          <a:chOff x="0" y="0"/>
          <a:chExt cx="0" cy="0"/>
        </a:xfrm>
      </p:grpSpPr>
      <p:sp>
        <p:nvSpPr>
          <p:cNvPr id="1371" name="Google Shape;1371;p17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2:</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 chatbot answers incoming FOIA requests by pulling from previous, public disclosures.</a:t>
            </a:r>
            <a:endParaRPr sz="1350">
              <a:solidFill>
                <a:schemeClr val="dk1"/>
              </a:solidFill>
              <a:latin typeface="Inter"/>
              <a:ea typeface="Inter"/>
              <a:cs typeface="Inter"/>
              <a:sym typeface="Inter"/>
            </a:endParaRPr>
          </a:p>
        </p:txBody>
      </p:sp>
      <p:sp>
        <p:nvSpPr>
          <p:cNvPr id="1373" name="Google Shape;1373;p175"/>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Procure or Pass? </a:t>
            </a:r>
            <a:endParaRPr sz="2250" b="0" i="0" u="none" strike="noStrike" cap="none">
              <a:solidFill>
                <a:schemeClr val="dk1"/>
              </a:solidFill>
              <a:latin typeface="Calibri"/>
              <a:ea typeface="Calibri"/>
              <a:cs typeface="Calibri"/>
              <a:sym typeface="Calibri"/>
            </a:endParaRPr>
          </a:p>
        </p:txBody>
      </p:sp>
      <p:pic>
        <p:nvPicPr>
          <p:cNvPr id="1374" name="Google Shape;1374;p175"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9"/>
        <p:cNvGrpSpPr/>
        <p:nvPr/>
      </p:nvGrpSpPr>
      <p:grpSpPr>
        <a:xfrm>
          <a:off x="0" y="0"/>
          <a:ext cx="0" cy="0"/>
          <a:chOff x="0" y="0"/>
          <a:chExt cx="0" cy="0"/>
        </a:xfrm>
      </p:grpSpPr>
      <p:sp>
        <p:nvSpPr>
          <p:cNvPr id="1380" name="Google Shape;1380;p17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6"/>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3:</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An agency wants to use an AI résumé screener to filter job applicants before human review.</a:t>
            </a:r>
            <a:endParaRPr sz="1350">
              <a:solidFill>
                <a:schemeClr val="dk1"/>
              </a:solidFill>
              <a:latin typeface="Inter"/>
              <a:ea typeface="Inter"/>
              <a:cs typeface="Inter"/>
              <a:sym typeface="Inter"/>
            </a:endParaRPr>
          </a:p>
        </p:txBody>
      </p:sp>
      <p:sp>
        <p:nvSpPr>
          <p:cNvPr id="1382" name="Google Shape;1382;p176"/>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Procure or Pass? </a:t>
            </a:r>
            <a:endParaRPr sz="2250" b="0" i="0" u="none" strike="noStrike" cap="none">
              <a:solidFill>
                <a:schemeClr val="dk1"/>
              </a:solidFill>
              <a:latin typeface="Calibri"/>
              <a:ea typeface="Calibri"/>
              <a:cs typeface="Calibri"/>
              <a:sym typeface="Calibri"/>
            </a:endParaRPr>
          </a:p>
        </p:txBody>
      </p:sp>
      <p:pic>
        <p:nvPicPr>
          <p:cNvPr id="1383" name="Google Shape;1383;p176"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8"/>
        <p:cNvGrpSpPr/>
        <p:nvPr/>
      </p:nvGrpSpPr>
      <p:grpSpPr>
        <a:xfrm>
          <a:off x="0" y="0"/>
          <a:ext cx="0" cy="0"/>
          <a:chOff x="0" y="0"/>
          <a:chExt cx="0" cy="0"/>
        </a:xfrm>
      </p:grpSpPr>
      <p:sp>
        <p:nvSpPr>
          <p:cNvPr id="1389" name="Google Shape;1389;p17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77"/>
          <p:cNvSpPr/>
          <p:nvPr/>
        </p:nvSpPr>
        <p:spPr>
          <a:xfrm>
            <a:off x="609600" y="156550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4:</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 cloud-based system uses AI to detect fraud in real-time across benefit applications, flagging anomalies for manual review.</a:t>
            </a:r>
            <a:endParaRPr sz="1350">
              <a:solidFill>
                <a:schemeClr val="dk1"/>
              </a:solidFill>
              <a:latin typeface="Inter"/>
              <a:ea typeface="Inter"/>
              <a:cs typeface="Inter"/>
              <a:sym typeface="Inter"/>
            </a:endParaRPr>
          </a:p>
        </p:txBody>
      </p:sp>
      <p:sp>
        <p:nvSpPr>
          <p:cNvPr id="1391" name="Google Shape;1391;p177"/>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Procure or Pass? </a:t>
            </a:r>
            <a:endParaRPr sz="2250" b="0" i="0" u="none" strike="noStrike" cap="none">
              <a:solidFill>
                <a:schemeClr val="dk1"/>
              </a:solidFill>
              <a:latin typeface="Calibri"/>
              <a:ea typeface="Calibri"/>
              <a:cs typeface="Calibri"/>
              <a:sym typeface="Calibri"/>
            </a:endParaRPr>
          </a:p>
        </p:txBody>
      </p:sp>
      <p:pic>
        <p:nvPicPr>
          <p:cNvPr id="1392" name="Google Shape;1392;p177"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7"/>
        <p:cNvGrpSpPr/>
        <p:nvPr/>
      </p:nvGrpSpPr>
      <p:grpSpPr>
        <a:xfrm>
          <a:off x="0" y="0"/>
          <a:ext cx="0" cy="0"/>
          <a:chOff x="0" y="0"/>
          <a:chExt cx="0" cy="0"/>
        </a:xfrm>
      </p:grpSpPr>
      <p:sp>
        <p:nvSpPr>
          <p:cNvPr id="1398" name="Google Shape;1398;p178"/>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78"/>
          <p:cNvSpPr/>
          <p:nvPr/>
        </p:nvSpPr>
        <p:spPr>
          <a:xfrm>
            <a:off x="609600" y="160257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5:</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An AI model helps predict program success rates using historical outcomes and demographic data.</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sp>
        <p:nvSpPr>
          <p:cNvPr id="1400" name="Google Shape;1400;p178"/>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Procure or Pass? </a:t>
            </a:r>
            <a:endParaRPr sz="2250" b="0" i="0" u="none" strike="noStrike" cap="none">
              <a:solidFill>
                <a:schemeClr val="dk1"/>
              </a:solidFill>
              <a:latin typeface="Calibri"/>
              <a:ea typeface="Calibri"/>
              <a:cs typeface="Calibri"/>
              <a:sym typeface="Calibri"/>
            </a:endParaRPr>
          </a:p>
        </p:txBody>
      </p:sp>
      <p:pic>
        <p:nvPicPr>
          <p:cNvPr id="1401" name="Google Shape;1401;p178"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6"/>
        <p:cNvGrpSpPr/>
        <p:nvPr/>
      </p:nvGrpSpPr>
      <p:grpSpPr>
        <a:xfrm>
          <a:off x="0" y="0"/>
          <a:ext cx="0" cy="0"/>
          <a:chOff x="0" y="0"/>
          <a:chExt cx="0" cy="0"/>
        </a:xfrm>
      </p:grpSpPr>
      <p:sp>
        <p:nvSpPr>
          <p:cNvPr id="1407" name="Google Shape;1407;p179"/>
          <p:cNvSpPr/>
          <p:nvPr/>
        </p:nvSpPr>
        <p:spPr>
          <a:xfrm>
            <a:off x="609600" y="2300300"/>
            <a:ext cx="7274100" cy="5478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4000" b="1">
                <a:solidFill>
                  <a:srgbClr val="1F2328"/>
                </a:solidFill>
                <a:highlight>
                  <a:srgbClr val="FFFFFF"/>
                </a:highlight>
                <a:latin typeface="Calibri"/>
                <a:ea typeface="Calibri"/>
                <a:cs typeface="Calibri"/>
                <a:sym typeface="Calibri"/>
              </a:rPr>
              <a:t>Digital Service Tech Topic: Cybersecurity</a:t>
            </a:r>
            <a:endParaRPr sz="4000" b="1">
              <a:solidFill>
                <a:schemeClr val="dk1"/>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2"/>
        <p:cNvGrpSpPr/>
        <p:nvPr/>
      </p:nvGrpSpPr>
      <p:grpSpPr>
        <a:xfrm>
          <a:off x="0" y="0"/>
          <a:ext cx="0" cy="0"/>
          <a:chOff x="0" y="0"/>
          <a:chExt cx="0" cy="0"/>
        </a:xfrm>
      </p:grpSpPr>
      <p:sp>
        <p:nvSpPr>
          <p:cNvPr id="1413" name="Google Shape;1413;p180"/>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0"/>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Have you seen a procurement where security expectations weren’t clearly defined? What happened?</a:t>
            </a:r>
            <a:endParaRPr sz="1350">
              <a:solidFill>
                <a:schemeClr val="dk1"/>
              </a:solidFill>
              <a:latin typeface="Inter"/>
              <a:ea typeface="Inter"/>
              <a:cs typeface="Inter"/>
              <a:sym typeface="Inter"/>
            </a:endParaRPr>
          </a:p>
        </p:txBody>
      </p:sp>
      <p:sp>
        <p:nvSpPr>
          <p:cNvPr id="1415" name="Google Shape;1415;p180"/>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416" name="Google Shape;1416;p180"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1"/>
        <p:cNvGrpSpPr/>
        <p:nvPr/>
      </p:nvGrpSpPr>
      <p:grpSpPr>
        <a:xfrm>
          <a:off x="0" y="0"/>
          <a:ext cx="0" cy="0"/>
          <a:chOff x="0" y="0"/>
          <a:chExt cx="0" cy="0"/>
        </a:xfrm>
      </p:grpSpPr>
      <p:sp>
        <p:nvSpPr>
          <p:cNvPr id="1422" name="Google Shape;1422;p181"/>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1"/>
          <p:cNvSpPr/>
          <p:nvPr/>
        </p:nvSpPr>
        <p:spPr>
          <a:xfrm>
            <a:off x="609575" y="1404750"/>
            <a:ext cx="7636500" cy="32865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Cybersecurity is critical to protecting systems, data, and mission continuity.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Modern IT environments (cloud, mobile, AI) increase the federal “attack surface.”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COs and CORs shape cybersecurity posture through planning, contracts, and oversight.</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Key terms to understand:</a:t>
            </a:r>
            <a:endParaRPr sz="135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Security compliance</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IAM (Identity &amp; Access Management)</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Vulnerability management</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SIEM (Security Incident &amp; Event Management)</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
        <p:nvSpPr>
          <p:cNvPr id="1424" name="Google Shape;1424;p181"/>
          <p:cNvSpPr/>
          <p:nvPr/>
        </p:nvSpPr>
        <p:spPr>
          <a:xfrm>
            <a:off x="609600" y="609600"/>
            <a:ext cx="74067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Cybersecurity in Government Digital Services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9"/>
        <p:cNvGrpSpPr/>
        <p:nvPr/>
      </p:nvGrpSpPr>
      <p:grpSpPr>
        <a:xfrm>
          <a:off x="0" y="0"/>
          <a:ext cx="0" cy="0"/>
          <a:chOff x="0" y="0"/>
          <a:chExt cx="0" cy="0"/>
        </a:xfrm>
      </p:grpSpPr>
      <p:sp>
        <p:nvSpPr>
          <p:cNvPr id="1430" name="Google Shape;1430;p182"/>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2"/>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What’s one question a CO could ask during market research to surface security risks early?</a:t>
            </a:r>
            <a:endParaRPr sz="1350">
              <a:solidFill>
                <a:schemeClr val="dk1"/>
              </a:solidFill>
              <a:latin typeface="Inter"/>
              <a:ea typeface="Inter"/>
              <a:cs typeface="Inter"/>
              <a:sym typeface="Inter"/>
            </a:endParaRPr>
          </a:p>
        </p:txBody>
      </p:sp>
      <p:sp>
        <p:nvSpPr>
          <p:cNvPr id="1432" name="Google Shape;1432;p182"/>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433" name="Google Shape;1433;p182"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2"/>
        <p:cNvGrpSpPr/>
        <p:nvPr/>
      </p:nvGrpSpPr>
      <p:grpSpPr>
        <a:xfrm>
          <a:off x="0" y="0"/>
          <a:ext cx="0" cy="0"/>
          <a:chOff x="0" y="0"/>
          <a:chExt cx="0" cy="0"/>
        </a:xfrm>
      </p:grpSpPr>
      <p:sp>
        <p:nvSpPr>
          <p:cNvPr id="553" name="Google Shape;553;p7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5"/>
          <p:cNvSpPr/>
          <p:nvPr/>
        </p:nvSpPr>
        <p:spPr>
          <a:xfrm>
            <a:off x="609600" y="609600"/>
            <a:ext cx="73554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Who Provides Digital Services?</a:t>
            </a:r>
            <a:endParaRPr sz="2250" b="0" i="0" u="none" strike="noStrike" cap="none">
              <a:solidFill>
                <a:schemeClr val="dk1"/>
              </a:solidFill>
              <a:latin typeface="Calibri"/>
              <a:ea typeface="Calibri"/>
              <a:cs typeface="Calibri"/>
              <a:sym typeface="Calibri"/>
            </a:endParaRPr>
          </a:p>
        </p:txBody>
      </p:sp>
      <p:pic>
        <p:nvPicPr>
          <p:cNvPr id="555" name="Google Shape;555;p75"/>
          <p:cNvPicPr preferRelativeResize="0"/>
          <p:nvPr/>
        </p:nvPicPr>
        <p:blipFill>
          <a:blip r:embed="rId3">
            <a:alphaModFix/>
          </a:blip>
          <a:stretch>
            <a:fillRect/>
          </a:stretch>
        </p:blipFill>
        <p:spPr>
          <a:xfrm>
            <a:off x="5370454" y="1079825"/>
            <a:ext cx="3182121" cy="3214509"/>
          </a:xfrm>
          <a:prstGeom prst="rect">
            <a:avLst/>
          </a:prstGeom>
          <a:noFill/>
          <a:ln>
            <a:noFill/>
          </a:ln>
        </p:spPr>
      </p:pic>
      <p:sp>
        <p:nvSpPr>
          <p:cNvPr id="556" name="Google Shape;556;p75"/>
          <p:cNvSpPr txBox="1"/>
          <p:nvPr/>
        </p:nvSpPr>
        <p:spPr>
          <a:xfrm>
            <a:off x="800250" y="1295400"/>
            <a:ext cx="4224900" cy="1826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Multidisciplinary government teams and vendors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Key roles: Product Owners, Developers, Designers, Security, QA</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Balance of internal staff and contractors</a:t>
            </a:r>
            <a:endParaRPr sz="1350">
              <a:latin typeface="Inter"/>
              <a:ea typeface="Inter"/>
              <a:cs typeface="Inter"/>
              <a:sym typeface="Inte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8"/>
        <p:cNvGrpSpPr/>
        <p:nvPr/>
      </p:nvGrpSpPr>
      <p:grpSpPr>
        <a:xfrm>
          <a:off x="0" y="0"/>
          <a:ext cx="0" cy="0"/>
          <a:chOff x="0" y="0"/>
          <a:chExt cx="0" cy="0"/>
        </a:xfrm>
      </p:grpSpPr>
      <p:sp>
        <p:nvSpPr>
          <p:cNvPr id="1439" name="Google Shape;1439;p183"/>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3"/>
          <p:cNvSpPr/>
          <p:nvPr/>
        </p:nvSpPr>
        <p:spPr>
          <a:xfrm>
            <a:off x="609575" y="1404750"/>
            <a:ext cx="7636500" cy="3471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Security Compliance</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Align systems with NIST 800-53, CSF, FedRAMP, HIPAA, etc.</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COs/CORs confirm applicable frameworks and support OCISO review.</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IAM (Identity &amp; Access Management)</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Controls who accesses what and when.</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Systems must integrate with your agency’s IAM platform.</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Vendors should prove compatibility during acquisition.</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
        <p:nvSpPr>
          <p:cNvPr id="1441" name="Google Shape;1441;p183"/>
          <p:cNvSpPr/>
          <p:nvPr/>
        </p:nvSpPr>
        <p:spPr>
          <a:xfrm>
            <a:off x="609600" y="609600"/>
            <a:ext cx="7343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Security Compliance &amp; Identity Access Management (IAM)</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6"/>
        <p:cNvGrpSpPr/>
        <p:nvPr/>
      </p:nvGrpSpPr>
      <p:grpSpPr>
        <a:xfrm>
          <a:off x="0" y="0"/>
          <a:ext cx="0" cy="0"/>
          <a:chOff x="0" y="0"/>
          <a:chExt cx="0" cy="0"/>
        </a:xfrm>
      </p:grpSpPr>
      <p:sp>
        <p:nvSpPr>
          <p:cNvPr id="1447" name="Google Shape;1447;p184"/>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4"/>
          <p:cNvSpPr/>
          <p:nvPr/>
        </p:nvSpPr>
        <p:spPr>
          <a:xfrm>
            <a:off x="609575" y="1404750"/>
            <a:ext cx="7636500" cy="3423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Vulnerability Management</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Not just patching—full lifecycle scanning, triage, and remediation.</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Requires ongoing monitoring, compliance tracking, and reporting.</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CO/COR role: Ensure vendors have tools, training, and processes in place.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Security Incident and Event Management (SIEM) Integration</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Detects and responds to threats automatically.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Must integrate with agency’s platform (e.g., Splunk, Sentinel).</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Avoid systems that create “monitoring silos.”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
        <p:nvSpPr>
          <p:cNvPr id="1449" name="Google Shape;1449;p184"/>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Staying Ahead of Threats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4"/>
        <p:cNvGrpSpPr/>
        <p:nvPr/>
      </p:nvGrpSpPr>
      <p:grpSpPr>
        <a:xfrm>
          <a:off x="0" y="0"/>
          <a:ext cx="0" cy="0"/>
          <a:chOff x="0" y="0"/>
          <a:chExt cx="0" cy="0"/>
        </a:xfrm>
      </p:grpSpPr>
      <p:sp>
        <p:nvSpPr>
          <p:cNvPr id="1455" name="Google Shape;1455;p18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5"/>
          <p:cNvSpPr/>
          <p:nvPr/>
        </p:nvSpPr>
        <p:spPr>
          <a:xfrm>
            <a:off x="609575" y="1404750"/>
            <a:ext cx="5367600" cy="3443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You’re preparing for an early acquisition planning meeting. Based on your assigned topic, come up with 2–3 questions you would ask the technical or security team to ensure this requirement is built into the contract.</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None/>
            </a:pPr>
            <a:r>
              <a:rPr lang="en" sz="1350">
                <a:solidFill>
                  <a:schemeClr val="dk1"/>
                </a:solidFill>
                <a:latin typeface="Inter"/>
                <a:ea typeface="Inter"/>
                <a:cs typeface="Inter"/>
                <a:sym typeface="Inter"/>
              </a:rPr>
              <a:t>Topics:</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Security compliance</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Identity and Access Management (IAM)</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Vulnerability management</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SIEM integration</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sp>
        <p:nvSpPr>
          <p:cNvPr id="1457" name="Google Shape;1457;p185"/>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What Would You Ask?</a:t>
            </a:r>
            <a:endParaRPr sz="2250" b="0" i="0" u="none" strike="noStrike" cap="none">
              <a:solidFill>
                <a:schemeClr val="dk1"/>
              </a:solidFill>
              <a:latin typeface="Calibri"/>
              <a:ea typeface="Calibri"/>
              <a:cs typeface="Calibri"/>
              <a:sym typeface="Calibri"/>
            </a:endParaRPr>
          </a:p>
        </p:txBody>
      </p:sp>
      <p:pic>
        <p:nvPicPr>
          <p:cNvPr id="1458" name="Google Shape;1458;p185"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3"/>
        <p:cNvGrpSpPr/>
        <p:nvPr/>
      </p:nvGrpSpPr>
      <p:grpSpPr>
        <a:xfrm>
          <a:off x="0" y="0"/>
          <a:ext cx="0" cy="0"/>
          <a:chOff x="0" y="0"/>
          <a:chExt cx="0" cy="0"/>
        </a:xfrm>
      </p:grpSpPr>
      <p:sp>
        <p:nvSpPr>
          <p:cNvPr id="1464" name="Google Shape;1464;p18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Security must be designed into digital services from the start.</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Ask vendors:</a:t>
            </a:r>
            <a:endParaRPr sz="135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latin typeface="Inter"/>
                <a:ea typeface="Inter"/>
                <a:cs typeface="Inter"/>
                <a:sym typeface="Inter"/>
              </a:rPr>
              <a:t>How do you handle IAM integration?</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What’s your vulnerability management process?</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Can your system integrate with our SIEM?</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Reference Executive Order 14028, OMB Memos (M-22-09, M-22-18), and NIST guidance.</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Through secure procurement, COs protect public trust and mission continuity.</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
        <p:nvSpPr>
          <p:cNvPr id="1466" name="Google Shape;1466;p186"/>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Key Takeaways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1"/>
        <p:cNvGrpSpPr/>
        <p:nvPr/>
      </p:nvGrpSpPr>
      <p:grpSpPr>
        <a:xfrm>
          <a:off x="0" y="0"/>
          <a:ext cx="0" cy="0"/>
          <a:chOff x="0" y="0"/>
          <a:chExt cx="0" cy="0"/>
        </a:xfrm>
      </p:grpSpPr>
      <p:sp>
        <p:nvSpPr>
          <p:cNvPr id="1472" name="Google Shape;1472;p18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7"/>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What’s one thing you can do in your next contract to strengthen cybersecurity expectations?</a:t>
            </a:r>
            <a:endParaRPr sz="1350">
              <a:solidFill>
                <a:schemeClr val="dk1"/>
              </a:solidFill>
              <a:latin typeface="Inter"/>
              <a:ea typeface="Inter"/>
              <a:cs typeface="Inter"/>
              <a:sym typeface="Inter"/>
            </a:endParaRPr>
          </a:p>
        </p:txBody>
      </p:sp>
      <p:sp>
        <p:nvSpPr>
          <p:cNvPr id="1474" name="Google Shape;1474;p187"/>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475" name="Google Shape;1475;p187"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1"/>
        <p:cNvGrpSpPr/>
        <p:nvPr/>
      </p:nvGrpSpPr>
      <p:grpSpPr>
        <a:xfrm>
          <a:off x="0" y="0"/>
          <a:ext cx="0" cy="0"/>
          <a:chOff x="0" y="0"/>
          <a:chExt cx="0" cy="0"/>
        </a:xfrm>
      </p:grpSpPr>
      <p:sp>
        <p:nvSpPr>
          <p:cNvPr id="562" name="Google Shape;562;p7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6"/>
          <p:cNvSpPr/>
          <p:nvPr/>
        </p:nvSpPr>
        <p:spPr>
          <a:xfrm>
            <a:off x="609575" y="1404750"/>
            <a:ext cx="4307400" cy="234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350" b="1">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End users (e.g., citizens, applicants, veterans)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Internal government users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Program offices and policy makers</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
        <p:nvSpPr>
          <p:cNvPr id="564" name="Google Shape;564;p76"/>
          <p:cNvSpPr/>
          <p:nvPr/>
        </p:nvSpPr>
        <p:spPr>
          <a:xfrm>
            <a:off x="609600" y="609600"/>
            <a:ext cx="73554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Who Benefits from Digital Services?</a:t>
            </a:r>
            <a:endParaRPr sz="2250" b="0" i="0" u="none" strike="noStrike" cap="none">
              <a:solidFill>
                <a:schemeClr val="dk1"/>
              </a:solidFill>
              <a:latin typeface="Calibri"/>
              <a:ea typeface="Calibri"/>
              <a:cs typeface="Calibri"/>
              <a:sym typeface="Calibri"/>
            </a:endParaRPr>
          </a:p>
        </p:txBody>
      </p:sp>
      <p:pic>
        <p:nvPicPr>
          <p:cNvPr id="565" name="Google Shape;565;p76"/>
          <p:cNvPicPr preferRelativeResize="0"/>
          <p:nvPr/>
        </p:nvPicPr>
        <p:blipFill>
          <a:blip r:embed="rId3">
            <a:alphaModFix/>
          </a:blip>
          <a:stretch>
            <a:fillRect/>
          </a:stretch>
        </p:blipFill>
        <p:spPr>
          <a:xfrm>
            <a:off x="5394525" y="1404750"/>
            <a:ext cx="2638425" cy="260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0"/>
        <p:cNvGrpSpPr/>
        <p:nvPr/>
      </p:nvGrpSpPr>
      <p:grpSpPr>
        <a:xfrm>
          <a:off x="0" y="0"/>
          <a:ext cx="0" cy="0"/>
          <a:chOff x="0" y="0"/>
          <a:chExt cx="0" cy="0"/>
        </a:xfrm>
      </p:grpSpPr>
      <p:sp>
        <p:nvSpPr>
          <p:cNvPr id="571" name="Google Shape;571;p7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7"/>
          <p:cNvSpPr/>
          <p:nvPr/>
        </p:nvSpPr>
        <p:spPr>
          <a:xfrm>
            <a:off x="609575" y="1404750"/>
            <a:ext cx="7636500" cy="11670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0"/>
              </a:spcBef>
              <a:spcAft>
                <a:spcPts val="0"/>
              </a:spcAft>
              <a:buClr>
                <a:srgbClr val="1F2328"/>
              </a:buClr>
              <a:buSzPts val="1350"/>
              <a:buFont typeface="Inter"/>
              <a:buChar char="●"/>
            </a:pPr>
            <a:r>
              <a:rPr lang="en" sz="1350" u="sng">
                <a:solidFill>
                  <a:srgbClr val="0969DA"/>
                </a:solidFill>
                <a:highlight>
                  <a:srgbClr val="FFFFFF"/>
                </a:highlight>
                <a:latin typeface="Inter"/>
                <a:ea typeface="Inter"/>
                <a:cs typeface="Inter"/>
                <a:sym typeface="Inter"/>
                <a:hlinkClick r:id="rId3">
                  <a:extLst>
                    <a:ext uri="{A12FA001-AC4F-418D-AE19-62706E023703}">
                      <ahyp:hlinkClr xmlns:ahyp="http://schemas.microsoft.com/office/drawing/2018/hyperlinkcolor" val="tx"/>
                    </a:ext>
                  </a:extLst>
                </a:hlinkClick>
              </a:rPr>
              <a:t>IRS</a:t>
            </a:r>
            <a:endParaRPr sz="1350" u="sng">
              <a:solidFill>
                <a:srgbClr val="0969DA"/>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u="sng">
                <a:solidFill>
                  <a:srgbClr val="0969DA"/>
                </a:solidFill>
                <a:highlight>
                  <a:srgbClr val="FFFFFF"/>
                </a:highlight>
                <a:latin typeface="Inter"/>
                <a:ea typeface="Inter"/>
                <a:cs typeface="Inter"/>
                <a:sym typeface="Inter"/>
                <a:hlinkClick r:id="rId4">
                  <a:extLst>
                    <a:ext uri="{A12FA001-AC4F-418D-AE19-62706E023703}">
                      <ahyp:hlinkClr xmlns:ahyp="http://schemas.microsoft.com/office/drawing/2018/hyperlinkcolor" val="tx"/>
                    </a:ext>
                  </a:extLst>
                </a:hlinkClick>
              </a:rPr>
              <a:t>USA Jobs</a:t>
            </a:r>
            <a:endParaRPr sz="1350" u="sng">
              <a:solidFill>
                <a:srgbClr val="0969DA"/>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u="sng">
                <a:solidFill>
                  <a:srgbClr val="0969DA"/>
                </a:solidFill>
                <a:highlight>
                  <a:srgbClr val="FFFFFF"/>
                </a:highlight>
                <a:latin typeface="Inter"/>
                <a:ea typeface="Inter"/>
                <a:cs typeface="Inter"/>
                <a:sym typeface="Inter"/>
                <a:hlinkClick r:id="rId5">
                  <a:extLst>
                    <a:ext uri="{A12FA001-AC4F-418D-AE19-62706E023703}">
                      <ahyp:hlinkClr xmlns:ahyp="http://schemas.microsoft.com/office/drawing/2018/hyperlinkcolor" val="tx"/>
                    </a:ext>
                  </a:extLst>
                </a:hlinkClick>
              </a:rPr>
              <a:t>Maryland Department of Transportation</a:t>
            </a:r>
            <a:endParaRPr sz="1350" u="sng">
              <a:solidFill>
                <a:srgbClr val="0969DA"/>
              </a:solidFill>
              <a:highlight>
                <a:srgbClr val="FFFFFF"/>
              </a:highlight>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573" name="Google Shape;573;p77"/>
          <p:cNvSpPr/>
          <p:nvPr/>
        </p:nvSpPr>
        <p:spPr>
          <a:xfrm>
            <a:off x="609600" y="609600"/>
            <a:ext cx="73554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Local, State, Federal Examples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sp>
        <p:nvSpPr>
          <p:cNvPr id="579" name="Google Shape;579;p78"/>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8"/>
          <p:cNvSpPr/>
          <p:nvPr/>
        </p:nvSpPr>
        <p:spPr>
          <a:xfrm>
            <a:off x="609575" y="1404750"/>
            <a:ext cx="7636500" cy="1167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None/>
            </a:pPr>
            <a:r>
              <a:rPr lang="en" sz="1800">
                <a:solidFill>
                  <a:schemeClr val="dk1"/>
                </a:solidFill>
                <a:latin typeface="Inter"/>
                <a:ea typeface="Inter"/>
                <a:cs typeface="Inter"/>
                <a:sym typeface="Inter"/>
              </a:rPr>
              <a:t>What digital services have you used?</a:t>
            </a:r>
            <a:endParaRPr sz="1800">
              <a:latin typeface="Inter"/>
              <a:ea typeface="Inter"/>
              <a:cs typeface="Inter"/>
              <a:sym typeface="Inter"/>
            </a:endParaRPr>
          </a:p>
        </p:txBody>
      </p:sp>
      <p:sp>
        <p:nvSpPr>
          <p:cNvPr id="581" name="Google Shape;581;p78"/>
          <p:cNvSpPr/>
          <p:nvPr/>
        </p:nvSpPr>
        <p:spPr>
          <a:xfrm>
            <a:off x="609600" y="609600"/>
            <a:ext cx="73554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582" name="Google Shape;582;p78" title="ACTIVITY (3).png"/>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7"/>
        <p:cNvGrpSpPr/>
        <p:nvPr/>
      </p:nvGrpSpPr>
      <p:grpSpPr>
        <a:xfrm>
          <a:off x="0" y="0"/>
          <a:ext cx="0" cy="0"/>
          <a:chOff x="0" y="0"/>
          <a:chExt cx="0" cy="0"/>
        </a:xfrm>
      </p:grpSpPr>
      <p:sp>
        <p:nvSpPr>
          <p:cNvPr id="588" name="Google Shape;588;p79"/>
          <p:cNvSpPr/>
          <p:nvPr/>
        </p:nvSpPr>
        <p:spPr>
          <a:xfrm>
            <a:off x="609600" y="2300300"/>
            <a:ext cx="7092000" cy="5478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3600"/>
              <a:buFont typeface="Inter"/>
              <a:buNone/>
            </a:pPr>
            <a:r>
              <a:rPr lang="en" sz="4000" b="1">
                <a:solidFill>
                  <a:schemeClr val="dk1"/>
                </a:solidFill>
                <a:latin typeface="Calibri"/>
                <a:ea typeface="Calibri"/>
                <a:cs typeface="Calibri"/>
                <a:sym typeface="Calibri"/>
              </a:rPr>
              <a:t>Who’s Who: A Starting List</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3"/>
        <p:cNvGrpSpPr/>
        <p:nvPr/>
      </p:nvGrpSpPr>
      <p:grpSpPr>
        <a:xfrm>
          <a:off x="0" y="0"/>
          <a:ext cx="0" cy="0"/>
          <a:chOff x="0" y="0"/>
          <a:chExt cx="0" cy="0"/>
        </a:xfrm>
      </p:grpSpPr>
      <p:sp>
        <p:nvSpPr>
          <p:cNvPr id="594" name="Google Shape;594;p80"/>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0"/>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Government entities (e.g., GSA, USDS, CMS DS, CDAO)</a:t>
            </a: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Non-government partners (Code for America, USDR)</a:t>
            </a: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Thought leaders (Pahlka, Meyer, Walker, etc.)</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
        <p:nvSpPr>
          <p:cNvPr id="596" name="Google Shape;596;p80"/>
          <p:cNvSpPr/>
          <p:nvPr/>
        </p:nvSpPr>
        <p:spPr>
          <a:xfrm>
            <a:off x="609600" y="609600"/>
            <a:ext cx="73554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Who’s Who in Digital Services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1"/>
        <p:cNvGrpSpPr/>
        <p:nvPr/>
      </p:nvGrpSpPr>
      <p:grpSpPr>
        <a:xfrm>
          <a:off x="0" y="0"/>
          <a:ext cx="0" cy="0"/>
          <a:chOff x="0" y="0"/>
          <a:chExt cx="0" cy="0"/>
        </a:xfrm>
      </p:grpSpPr>
      <p:sp>
        <p:nvSpPr>
          <p:cNvPr id="602" name="Google Shape;602;p81"/>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1"/>
          <p:cNvSpPr/>
          <p:nvPr/>
        </p:nvSpPr>
        <p:spPr>
          <a:xfrm>
            <a:off x="609600" y="1295400"/>
            <a:ext cx="4494900" cy="26181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SzPts val="1350"/>
              <a:buFont typeface="Inter"/>
              <a:buChar char="●"/>
            </a:pPr>
            <a:r>
              <a:rPr lang="en" sz="1200">
                <a:solidFill>
                  <a:schemeClr val="dk1"/>
                </a:solidFill>
                <a:latin typeface="Proxima Nova"/>
                <a:ea typeface="Proxima Nova"/>
                <a:cs typeface="Proxima Nova"/>
                <a:sym typeface="Proxima Nova"/>
              </a:rPr>
              <a:t>What challenges is Casey already facing that reflect the realities of digital acquisition? </a:t>
            </a:r>
            <a:endParaRPr sz="1200">
              <a:solidFill>
                <a:schemeClr val="dk1"/>
              </a:solidFill>
              <a:latin typeface="Proxima Nova"/>
              <a:ea typeface="Proxima Nova"/>
              <a:cs typeface="Proxima Nova"/>
              <a:sym typeface="Proxima Nova"/>
            </a:endParaRPr>
          </a:p>
          <a:p>
            <a:pPr marL="457200" lvl="0" indent="-314325" algn="l" rtl="0">
              <a:lnSpc>
                <a:spcPct val="115000"/>
              </a:lnSpc>
              <a:spcBef>
                <a:spcPts val="0"/>
              </a:spcBef>
              <a:spcAft>
                <a:spcPts val="0"/>
              </a:spcAft>
              <a:buSzPts val="1350"/>
              <a:buFont typeface="Inter"/>
              <a:buChar char="●"/>
            </a:pPr>
            <a:r>
              <a:rPr lang="en" sz="1200">
                <a:solidFill>
                  <a:schemeClr val="dk1"/>
                </a:solidFill>
                <a:latin typeface="Proxima Nova"/>
                <a:ea typeface="Proxima Nova"/>
                <a:cs typeface="Proxima Nova"/>
                <a:sym typeface="Proxima Nova"/>
              </a:rPr>
              <a:t>What digital delivery challenges might Casey face based on what we know so far? </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604" name="Google Shape;604;p81"/>
          <p:cNvSpPr/>
          <p:nvPr/>
        </p:nvSpPr>
        <p:spPr>
          <a:xfrm>
            <a:off x="609600" y="609600"/>
            <a:ext cx="73554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Case Study Activity: </a:t>
            </a:r>
            <a:endParaRPr sz="2250" b="1">
              <a:latin typeface="Inter"/>
              <a:ea typeface="Inter"/>
              <a:cs typeface="Inter"/>
              <a:sym typeface="Inter"/>
            </a:endParaRPr>
          </a:p>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Introducing Casey and the CRM Project</a:t>
            </a:r>
            <a:endParaRPr sz="2250" b="0" i="0" u="none" strike="noStrike" cap="none">
              <a:solidFill>
                <a:schemeClr val="dk1"/>
              </a:solidFill>
              <a:latin typeface="Calibri"/>
              <a:ea typeface="Calibri"/>
              <a:cs typeface="Calibri"/>
              <a:sym typeface="Calibri"/>
            </a:endParaRPr>
          </a:p>
        </p:txBody>
      </p:sp>
      <p:pic>
        <p:nvPicPr>
          <p:cNvPr id="605" name="Google Shape;605;p81" title="noun-2742823.png"/>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2"/>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 Methods, Roles, and Sources of Supply</a:t>
            </a:r>
            <a:endParaRPr/>
          </a:p>
        </p:txBody>
      </p:sp>
      <p:sp>
        <p:nvSpPr>
          <p:cNvPr id="611" name="Google Shape;611;p82"/>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2</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sp>
        <p:nvSpPr>
          <p:cNvPr id="473" name="Google Shape;473;p65"/>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5"/>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5"/>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5"/>
          <p:cNvSpPr/>
          <p:nvPr/>
        </p:nvSpPr>
        <p:spPr>
          <a:xfrm>
            <a:off x="609600" y="2276426"/>
            <a:ext cx="3124200" cy="2763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1800"/>
              <a:buFont typeface="Inter"/>
              <a:buNone/>
            </a:pPr>
            <a:r>
              <a:rPr lang="en" sz="1800" b="1">
                <a:latin typeface="Inter"/>
                <a:ea typeface="Inter"/>
                <a:cs typeface="Inter"/>
                <a:sym typeface="Inter"/>
              </a:rPr>
              <a:t>Module 1 Performance Outcome</a:t>
            </a:r>
            <a:endParaRPr sz="1800" b="0" i="0" u="none" strike="noStrike" cap="none">
              <a:solidFill>
                <a:schemeClr val="dk1"/>
              </a:solidFill>
              <a:latin typeface="Calibri"/>
              <a:ea typeface="Calibri"/>
              <a:cs typeface="Calibri"/>
              <a:sym typeface="Calibri"/>
            </a:endParaRPr>
          </a:p>
        </p:txBody>
      </p:sp>
      <p:sp>
        <p:nvSpPr>
          <p:cNvPr id="477" name="Google Shape;477;p65"/>
          <p:cNvSpPr/>
          <p:nvPr/>
        </p:nvSpPr>
        <p:spPr>
          <a:xfrm>
            <a:off x="4610100" y="1605026"/>
            <a:ext cx="3695700" cy="1619100"/>
          </a:xfrm>
          <a:prstGeom prst="rect">
            <a:avLst/>
          </a:prstGeom>
          <a:noFill/>
          <a:ln>
            <a:noFill/>
          </a:ln>
        </p:spPr>
        <p:txBody>
          <a:bodyPr spcFirstLastPara="1" wrap="square" lIns="91425" tIns="45700" rIns="91425" bIns="45700" anchor="ctr" anchorCtr="0">
            <a:noAutofit/>
          </a:bodyPr>
          <a:lstStyle/>
          <a:p>
            <a:pPr marL="0" marR="0" lvl="0" indent="0" algn="l" rtl="0">
              <a:lnSpc>
                <a:spcPct val="134000"/>
              </a:lnSpc>
              <a:spcBef>
                <a:spcPts val="0"/>
              </a:spcBef>
              <a:spcAft>
                <a:spcPts val="0"/>
              </a:spcAft>
              <a:buClr>
                <a:srgbClr val="000000"/>
              </a:buClr>
              <a:buSzPts val="900"/>
              <a:buFont typeface="Inter"/>
              <a:buNone/>
            </a:pPr>
            <a:r>
              <a:rPr lang="en" sz="1350">
                <a:latin typeface="Inter"/>
                <a:ea typeface="Inter"/>
                <a:cs typeface="Inter"/>
                <a:sym typeface="Inter"/>
              </a:rPr>
              <a:t>Describe digital services in the 21st century, including what they are, who provides them, how they are delivered, and why they are important.</a:t>
            </a:r>
            <a:endParaRPr sz="1350">
              <a:latin typeface="Inter"/>
              <a:ea typeface="Inter"/>
              <a:cs typeface="Inter"/>
              <a:sym typeface="Inter"/>
            </a:endParaRPr>
          </a:p>
          <a:p>
            <a:pPr marL="0" marR="0" lvl="0" indent="0" algn="l" rtl="0">
              <a:lnSpc>
                <a:spcPct val="134000"/>
              </a:lnSpc>
              <a:spcBef>
                <a:spcPts val="0"/>
              </a:spcBef>
              <a:spcAft>
                <a:spcPts val="0"/>
              </a:spcAft>
              <a:buClr>
                <a:srgbClr val="000000"/>
              </a:buClr>
              <a:buSzPts val="900"/>
              <a:buFont typeface="Inter"/>
              <a:buNone/>
            </a:pPr>
            <a:endParaRPr sz="900">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6"/>
        <p:cNvGrpSpPr/>
        <p:nvPr/>
      </p:nvGrpSpPr>
      <p:grpSpPr>
        <a:xfrm>
          <a:off x="0" y="0"/>
          <a:ext cx="0" cy="0"/>
          <a:chOff x="0" y="0"/>
          <a:chExt cx="0" cy="0"/>
        </a:xfrm>
      </p:grpSpPr>
      <p:sp>
        <p:nvSpPr>
          <p:cNvPr id="617" name="Google Shape;617;p83"/>
          <p:cNvSpPr/>
          <p:nvPr/>
        </p:nvSpPr>
        <p:spPr>
          <a:xfrm>
            <a:off x="609600" y="2300288"/>
            <a:ext cx="6172200" cy="5478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3600"/>
              <a:buFont typeface="Inter"/>
              <a:buNone/>
            </a:pPr>
            <a:r>
              <a:rPr lang="en" sz="4000" b="1">
                <a:solidFill>
                  <a:schemeClr val="dk1"/>
                </a:solidFill>
                <a:latin typeface="Calibri"/>
                <a:ea typeface="Calibri"/>
                <a:cs typeface="Calibri"/>
                <a:sym typeface="Calibri"/>
              </a:rPr>
              <a:t>Digital Services – The How</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sp>
        <p:nvSpPr>
          <p:cNvPr id="623" name="Google Shape;623;p84"/>
          <p:cNvSpPr/>
          <p:nvPr/>
        </p:nvSpPr>
        <p:spPr>
          <a:xfrm>
            <a:off x="609600" y="2300300"/>
            <a:ext cx="6964500" cy="5478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3600"/>
              <a:buFont typeface="Inter"/>
              <a:buNone/>
            </a:pPr>
            <a:r>
              <a:rPr lang="en" sz="4000" b="1">
                <a:solidFill>
                  <a:schemeClr val="dk1"/>
                </a:solidFill>
                <a:latin typeface="Calibri"/>
                <a:ea typeface="Calibri"/>
                <a:cs typeface="Calibri"/>
                <a:sym typeface="Calibri"/>
              </a:rPr>
              <a:t>Learn about your user’s needs</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8"/>
        <p:cNvGrpSpPr/>
        <p:nvPr/>
      </p:nvGrpSpPr>
      <p:grpSpPr>
        <a:xfrm>
          <a:off x="0" y="0"/>
          <a:ext cx="0" cy="0"/>
          <a:chOff x="0" y="0"/>
          <a:chExt cx="0" cy="0"/>
        </a:xfrm>
      </p:grpSpPr>
      <p:sp>
        <p:nvSpPr>
          <p:cNvPr id="629" name="Google Shape;629;p8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5"/>
          <p:cNvSpPr/>
          <p:nvPr/>
        </p:nvSpPr>
        <p:spPr>
          <a:xfrm>
            <a:off x="609575" y="1218200"/>
            <a:ext cx="7636500" cy="2737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400"/>
              </a:spcBef>
              <a:spcAft>
                <a:spcPts val="0"/>
              </a:spcAft>
              <a:buClr>
                <a:schemeClr val="dk1"/>
              </a:buClr>
              <a:buSzPts val="1100"/>
              <a:buFont typeface="Arial"/>
              <a:buNone/>
            </a:pPr>
            <a:r>
              <a:rPr lang="en" sz="1350" b="1">
                <a:solidFill>
                  <a:srgbClr val="1B1B1B"/>
                </a:solidFill>
                <a:latin typeface="Inter"/>
                <a:ea typeface="Inter"/>
                <a:cs typeface="Inter"/>
                <a:sym typeface="Inter"/>
              </a:rPr>
              <a:t>Why This Matters</a:t>
            </a:r>
            <a:endParaRPr sz="1350" b="1">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Pace of digital change</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Pressure to deliver better services, faster</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04800" algn="l" rtl="0">
              <a:lnSpc>
                <a:spcPct val="115000"/>
              </a:lnSpc>
              <a:spcBef>
                <a:spcPts val="0"/>
              </a:spcBef>
              <a:spcAft>
                <a:spcPts val="0"/>
              </a:spcAft>
              <a:buClr>
                <a:srgbClr val="1B1B1B"/>
              </a:buClr>
              <a:buSzPts val="1200"/>
              <a:buFont typeface="Nunito"/>
              <a:buChar char="●"/>
            </a:pPr>
            <a:r>
              <a:rPr lang="en" sz="1350">
                <a:solidFill>
                  <a:srgbClr val="1B1B1B"/>
                </a:solidFill>
                <a:latin typeface="Inter"/>
                <a:ea typeface="Inter"/>
                <a:cs typeface="Inter"/>
                <a:sym typeface="Inter"/>
              </a:rPr>
              <a:t>Government must work smarter, not just harder</a:t>
            </a:r>
            <a:br>
              <a:rPr lang="en" sz="1200">
                <a:solidFill>
                  <a:srgbClr val="1B1B1B"/>
                </a:solidFill>
                <a:latin typeface="Nunito"/>
                <a:ea typeface="Nunito"/>
                <a:cs typeface="Nunito"/>
                <a:sym typeface="Nunito"/>
              </a:rPr>
            </a:br>
            <a:endParaRPr sz="1125">
              <a:latin typeface="Inter"/>
              <a:ea typeface="Inter"/>
              <a:cs typeface="Inter"/>
              <a:sym typeface="Inter"/>
            </a:endParaRPr>
          </a:p>
        </p:txBody>
      </p:sp>
      <p:sp>
        <p:nvSpPr>
          <p:cNvPr id="631" name="Google Shape;631;p85"/>
          <p:cNvSpPr/>
          <p:nvPr/>
        </p:nvSpPr>
        <p:spPr>
          <a:xfrm>
            <a:off x="609600" y="609600"/>
            <a:ext cx="7636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Developing with the End User in Mind</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p8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6"/>
          <p:cNvSpPr/>
          <p:nvPr/>
        </p:nvSpPr>
        <p:spPr>
          <a:xfrm>
            <a:off x="609600" y="1188125"/>
            <a:ext cx="7636500" cy="18951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350" i="1">
                <a:solidFill>
                  <a:srgbClr val="1B1B1B"/>
                </a:solidFill>
                <a:latin typeface="Nunito"/>
                <a:ea typeface="Nunito"/>
                <a:cs typeface="Nunito"/>
                <a:sym typeface="Nunito"/>
              </a:rPr>
              <a:t>“Understand what people need”</a:t>
            </a:r>
            <a:r>
              <a:rPr lang="en" sz="1350">
                <a:solidFill>
                  <a:srgbClr val="1B1B1B"/>
                </a:solidFill>
                <a:latin typeface="Nunito"/>
                <a:ea typeface="Nunito"/>
                <a:cs typeface="Nunito"/>
                <a:sym typeface="Nunito"/>
              </a:rPr>
              <a:t> – Play 1, USDS Playbook</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No matter the agency or service, users come first</a:t>
            </a:r>
            <a:endParaRPr sz="1350">
              <a:solidFill>
                <a:srgbClr val="1B1B1B"/>
              </a:solidFill>
              <a:latin typeface="Nunito"/>
              <a:ea typeface="Nunito"/>
              <a:cs typeface="Nunito"/>
              <a:sym typeface="Nunito"/>
            </a:endParaRPr>
          </a:p>
        </p:txBody>
      </p:sp>
      <p:sp>
        <p:nvSpPr>
          <p:cNvPr id="639" name="Google Shape;639;p86"/>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Start with the End User</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4"/>
        <p:cNvGrpSpPr/>
        <p:nvPr/>
      </p:nvGrpSpPr>
      <p:grpSpPr>
        <a:xfrm>
          <a:off x="0" y="0"/>
          <a:ext cx="0" cy="0"/>
          <a:chOff x="0" y="0"/>
          <a:chExt cx="0" cy="0"/>
        </a:xfrm>
      </p:grpSpPr>
      <p:sp>
        <p:nvSpPr>
          <p:cNvPr id="645" name="Google Shape;645;p8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7"/>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sp>
        <p:nvSpPr>
          <p:cNvPr id="647" name="Google Shape;647;p87"/>
          <p:cNvSpPr txBox="1"/>
          <p:nvPr/>
        </p:nvSpPr>
        <p:spPr>
          <a:xfrm>
            <a:off x="782050" y="1516225"/>
            <a:ext cx="4620900" cy="31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What commercial companies or government agencies do you know of that keep user needs at the forefront? How does this show? What steps do you think they took to get to where they are?</a:t>
            </a:r>
            <a:endParaRPr sz="1350">
              <a:solidFill>
                <a:srgbClr val="1F2328"/>
              </a:solidFill>
              <a:highlight>
                <a:srgbClr val="FFFFFF"/>
              </a:highlight>
              <a:latin typeface="Inter"/>
              <a:ea typeface="Inter"/>
              <a:cs typeface="Inter"/>
              <a:sym typeface="Inter"/>
            </a:endParaRPr>
          </a:p>
          <a:p>
            <a:pPr marL="457200" lvl="0" indent="0" algn="l" rtl="0">
              <a:lnSpc>
                <a:spcPct val="115000"/>
              </a:lnSpc>
              <a:spcBef>
                <a:spcPts val="1200"/>
              </a:spcBef>
              <a:spcAft>
                <a:spcPts val="0"/>
              </a:spcAft>
              <a:buNone/>
            </a:pP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120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What commercial companies or government agencies do you know of that didn’t prioritize user needs? What were the consequences?</a:t>
            </a:r>
            <a:endParaRPr sz="1350">
              <a:solidFill>
                <a:srgbClr val="1F2328"/>
              </a:solidFill>
              <a:highlight>
                <a:srgbClr val="FFFFFF"/>
              </a:highlight>
              <a:latin typeface="Inter"/>
              <a:ea typeface="Inter"/>
              <a:cs typeface="Inter"/>
              <a:sym typeface="Inter"/>
            </a:endParaRPr>
          </a:p>
          <a:p>
            <a:pPr marL="0" lvl="0" indent="0" algn="l" rtl="0">
              <a:spcBef>
                <a:spcPts val="1200"/>
              </a:spcBef>
              <a:spcAft>
                <a:spcPts val="0"/>
              </a:spcAft>
              <a:buNone/>
            </a:pPr>
            <a:endParaRPr/>
          </a:p>
        </p:txBody>
      </p:sp>
      <p:pic>
        <p:nvPicPr>
          <p:cNvPr id="648" name="Google Shape;648;p87" title="ACTIVITY (3).png"/>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3"/>
        <p:cNvGrpSpPr/>
        <p:nvPr/>
      </p:nvGrpSpPr>
      <p:grpSpPr>
        <a:xfrm>
          <a:off x="0" y="0"/>
          <a:ext cx="0" cy="0"/>
          <a:chOff x="0" y="0"/>
          <a:chExt cx="0" cy="0"/>
        </a:xfrm>
      </p:grpSpPr>
      <p:sp>
        <p:nvSpPr>
          <p:cNvPr id="654" name="Google Shape;654;p88"/>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8"/>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The UX Designer Paradox</a:t>
            </a:r>
            <a:endParaRPr sz="2250" b="0" i="0" u="none" strike="noStrike" cap="none">
              <a:solidFill>
                <a:schemeClr val="dk1"/>
              </a:solidFill>
              <a:latin typeface="Calibri"/>
              <a:ea typeface="Calibri"/>
              <a:cs typeface="Calibri"/>
              <a:sym typeface="Calibri"/>
            </a:endParaRPr>
          </a:p>
        </p:txBody>
      </p:sp>
      <p:pic>
        <p:nvPicPr>
          <p:cNvPr id="656" name="Google Shape;656;p88"/>
          <p:cNvPicPr preferRelativeResize="0"/>
          <p:nvPr/>
        </p:nvPicPr>
        <p:blipFill>
          <a:blip r:embed="rId3">
            <a:alphaModFix/>
          </a:blip>
          <a:stretch>
            <a:fillRect/>
          </a:stretch>
        </p:blipFill>
        <p:spPr>
          <a:xfrm>
            <a:off x="1733925" y="1192150"/>
            <a:ext cx="5676161" cy="3543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1"/>
        <p:cNvGrpSpPr/>
        <p:nvPr/>
      </p:nvGrpSpPr>
      <p:grpSpPr>
        <a:xfrm>
          <a:off x="0" y="0"/>
          <a:ext cx="0" cy="0"/>
          <a:chOff x="0" y="0"/>
          <a:chExt cx="0" cy="0"/>
        </a:xfrm>
      </p:grpSpPr>
      <p:sp>
        <p:nvSpPr>
          <p:cNvPr id="662" name="Google Shape;662;p89"/>
          <p:cNvSpPr/>
          <p:nvPr/>
        </p:nvSpPr>
        <p:spPr>
          <a:xfrm>
            <a:off x="3352800" y="139950"/>
            <a:ext cx="2438400" cy="21534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Talk to real users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Use interviews, surveys, observation</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Don’t rely on assumptions</a:t>
            </a:r>
            <a:endParaRPr sz="1350">
              <a:latin typeface="Inter"/>
              <a:ea typeface="Inter"/>
              <a:cs typeface="Inter"/>
              <a:sym typeface="Inter"/>
            </a:endParaRPr>
          </a:p>
        </p:txBody>
      </p:sp>
      <p:sp>
        <p:nvSpPr>
          <p:cNvPr id="663" name="Google Shape;663;p89"/>
          <p:cNvSpPr/>
          <p:nvPr/>
        </p:nvSpPr>
        <p:spPr>
          <a:xfrm>
            <a:off x="3352800" y="2535263"/>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350">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Prototype early</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Keep testing throughout development</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Use feedback to shape direction</a:t>
            </a:r>
            <a:endParaRPr sz="1350">
              <a:latin typeface="Inter"/>
              <a:ea typeface="Inter"/>
              <a:cs typeface="Inter"/>
              <a:sym typeface="Inter"/>
            </a:endParaRPr>
          </a:p>
        </p:txBody>
      </p:sp>
      <p:sp>
        <p:nvSpPr>
          <p:cNvPr id="664" name="Google Shape;664;p89"/>
          <p:cNvSpPr/>
          <p:nvPr/>
        </p:nvSpPr>
        <p:spPr>
          <a:xfrm>
            <a:off x="6219400" y="139950"/>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Capture findings and patterns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Share with teams and leadership</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Build shared understanding</a:t>
            </a:r>
            <a:endParaRPr sz="1350">
              <a:latin typeface="Inter"/>
              <a:ea typeface="Inter"/>
              <a:cs typeface="Inter"/>
              <a:sym typeface="Inter"/>
            </a:endParaRPr>
          </a:p>
        </p:txBody>
      </p:sp>
      <p:sp>
        <p:nvSpPr>
          <p:cNvPr id="665" name="Google Shape;665;p89"/>
          <p:cNvSpPr/>
          <p:nvPr/>
        </p:nvSpPr>
        <p:spPr>
          <a:xfrm>
            <a:off x="609600" y="609600"/>
            <a:ext cx="2599500" cy="2763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1800"/>
              <a:buFont typeface="Inter"/>
              <a:buNone/>
            </a:pPr>
            <a:r>
              <a:rPr lang="en" sz="1800" b="1">
                <a:latin typeface="Inter"/>
                <a:ea typeface="Inter"/>
                <a:cs typeface="Inter"/>
                <a:sym typeface="Inter"/>
              </a:rPr>
              <a:t>Strategies</a:t>
            </a:r>
            <a:endParaRPr sz="1800" b="0" i="0" u="none" strike="noStrike" cap="none">
              <a:solidFill>
                <a:schemeClr val="dk1"/>
              </a:solidFill>
              <a:latin typeface="Calibri"/>
              <a:ea typeface="Calibri"/>
              <a:cs typeface="Calibri"/>
              <a:sym typeface="Calibri"/>
            </a:endParaRPr>
          </a:p>
        </p:txBody>
      </p:sp>
      <p:sp>
        <p:nvSpPr>
          <p:cNvPr id="666" name="Google Shape;666;p89"/>
          <p:cNvSpPr/>
          <p:nvPr/>
        </p:nvSpPr>
        <p:spPr>
          <a:xfrm>
            <a:off x="6282100" y="257163"/>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Document and Share</a:t>
            </a:r>
            <a:endParaRPr sz="1350" i="0" u="none" strike="noStrike" cap="none">
              <a:solidFill>
                <a:schemeClr val="dk1"/>
              </a:solidFill>
              <a:latin typeface="Inter"/>
              <a:ea typeface="Inter"/>
              <a:cs typeface="Inter"/>
              <a:sym typeface="Inter"/>
            </a:endParaRPr>
          </a:p>
        </p:txBody>
      </p:sp>
      <p:sp>
        <p:nvSpPr>
          <p:cNvPr id="667" name="Google Shape;667;p89"/>
          <p:cNvSpPr/>
          <p:nvPr/>
        </p:nvSpPr>
        <p:spPr>
          <a:xfrm>
            <a:off x="3537450" y="2733675"/>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Test Early and Often</a:t>
            </a:r>
            <a:endParaRPr sz="1350" b="0" i="0" u="none" strike="noStrike" cap="none">
              <a:solidFill>
                <a:schemeClr val="dk1"/>
              </a:solidFill>
              <a:latin typeface="Calibri"/>
              <a:ea typeface="Calibri"/>
              <a:cs typeface="Calibri"/>
              <a:sym typeface="Calibri"/>
            </a:endParaRPr>
          </a:p>
        </p:txBody>
      </p:sp>
      <p:sp>
        <p:nvSpPr>
          <p:cNvPr id="668" name="Google Shape;668;p89"/>
          <p:cNvSpPr/>
          <p:nvPr/>
        </p:nvSpPr>
        <p:spPr>
          <a:xfrm>
            <a:off x="3529050" y="257163"/>
            <a:ext cx="21621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Do your research</a:t>
            </a:r>
            <a:endParaRPr sz="1350" b="0" i="0" u="none" strike="noStrike" cap="none">
              <a:solidFill>
                <a:schemeClr val="dk1"/>
              </a:solidFill>
              <a:latin typeface="Calibri"/>
              <a:ea typeface="Calibri"/>
              <a:cs typeface="Calibri"/>
              <a:sym typeface="Calibri"/>
            </a:endParaRPr>
          </a:p>
        </p:txBody>
      </p:sp>
      <p:sp>
        <p:nvSpPr>
          <p:cNvPr id="669" name="Google Shape;669;p89"/>
          <p:cNvSpPr/>
          <p:nvPr/>
        </p:nvSpPr>
        <p:spPr>
          <a:xfrm>
            <a:off x="6324575" y="2535263"/>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a:solidFill>
                <a:srgbClr val="1B1B1B"/>
              </a:solidFill>
              <a:latin typeface="Nunito"/>
              <a:ea typeface="Nunito"/>
              <a:cs typeface="Nunito"/>
              <a:sym typeface="Nunito"/>
            </a:endParaRPr>
          </a:p>
          <a:p>
            <a:pPr marL="457200" lvl="0" indent="0" algn="l" rtl="0">
              <a:lnSpc>
                <a:spcPct val="115000"/>
              </a:lnSpc>
              <a:spcBef>
                <a:spcPts val="1200"/>
              </a:spcBef>
              <a:spcAft>
                <a:spcPts val="0"/>
              </a:spcAft>
              <a:buNone/>
            </a:pPr>
            <a:endParaRPr sz="1350">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Create user stories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Focus on what people actually want to do</a:t>
            </a:r>
            <a:endParaRPr sz="1350">
              <a:solidFill>
                <a:srgbClr val="1B1B1B"/>
              </a:solidFill>
              <a:latin typeface="Inter"/>
              <a:ea typeface="Inter"/>
              <a:cs typeface="Inter"/>
              <a:sym typeface="Inter"/>
            </a:endParaRPr>
          </a:p>
          <a:p>
            <a:pPr marL="457200" lvl="0" indent="-304800" algn="l" rtl="0">
              <a:lnSpc>
                <a:spcPct val="115000"/>
              </a:lnSpc>
              <a:spcBef>
                <a:spcPts val="0"/>
              </a:spcBef>
              <a:spcAft>
                <a:spcPts val="0"/>
              </a:spcAft>
              <a:buClr>
                <a:srgbClr val="1B1B1B"/>
              </a:buClr>
              <a:buSzPts val="1200"/>
              <a:buFont typeface="Nunito"/>
              <a:buChar char="●"/>
            </a:pPr>
            <a:r>
              <a:rPr lang="en" sz="1350">
                <a:solidFill>
                  <a:srgbClr val="1B1B1B"/>
                </a:solidFill>
                <a:latin typeface="Inter"/>
                <a:ea typeface="Inter"/>
                <a:cs typeface="Inter"/>
                <a:sym typeface="Inter"/>
              </a:rPr>
              <a:t>Let that guide development</a:t>
            </a:r>
            <a:br>
              <a:rPr lang="en" sz="1200">
                <a:solidFill>
                  <a:srgbClr val="1B1B1B"/>
                </a:solidFill>
                <a:latin typeface="Nunito"/>
                <a:ea typeface="Nunito"/>
                <a:cs typeface="Nunito"/>
                <a:sym typeface="Nunito"/>
              </a:rPr>
            </a:br>
            <a:endParaRPr/>
          </a:p>
        </p:txBody>
      </p:sp>
      <p:sp>
        <p:nvSpPr>
          <p:cNvPr id="670" name="Google Shape;670;p89"/>
          <p:cNvSpPr/>
          <p:nvPr/>
        </p:nvSpPr>
        <p:spPr>
          <a:xfrm>
            <a:off x="6394950" y="2561500"/>
            <a:ext cx="2465400" cy="5274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Lead with User Needs</a:t>
            </a:r>
            <a:endParaRPr sz="1350" b="0" i="0" u="none" strike="noStrike"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
        <p:cNvGrpSpPr/>
        <p:nvPr/>
      </p:nvGrpSpPr>
      <p:grpSpPr>
        <a:xfrm>
          <a:off x="0" y="0"/>
          <a:ext cx="0" cy="0"/>
          <a:chOff x="0" y="0"/>
          <a:chExt cx="0" cy="0"/>
        </a:xfrm>
      </p:grpSpPr>
      <p:sp>
        <p:nvSpPr>
          <p:cNvPr id="676" name="Google Shape;676;p90"/>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90"/>
          <p:cNvSpPr/>
          <p:nvPr/>
        </p:nvSpPr>
        <p:spPr>
          <a:xfrm>
            <a:off x="609575" y="1152300"/>
            <a:ext cx="7636500" cy="3642600"/>
          </a:xfrm>
          <a:prstGeom prst="rect">
            <a:avLst/>
          </a:prstGeom>
          <a:noFill/>
          <a:ln>
            <a:noFill/>
          </a:ln>
        </p:spPr>
        <p:txBody>
          <a:bodyPr spcFirstLastPara="1" wrap="square" lIns="91425" tIns="45700" rIns="91425" bIns="45700" anchor="ctr" anchorCtr="0">
            <a:noAutofit/>
          </a:bodyPr>
          <a:lstStyle/>
          <a:p>
            <a:pPr marL="457200" lvl="0" indent="-314325" algn="l" rtl="0">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Lean Startup is a method for building products through rapid experimentation, continuous user feedback, and iterative design to minimize waste and increase the chances of success.</a:t>
            </a:r>
            <a:endParaRPr sz="1350">
              <a:solidFill>
                <a:srgbClr val="1B1B1B"/>
              </a:solidFill>
              <a:latin typeface="Inter"/>
              <a:ea typeface="Inter"/>
              <a:cs typeface="Inter"/>
              <a:sym typeface="Inter"/>
            </a:endParaRPr>
          </a:p>
          <a:p>
            <a:pPr marL="457200" lvl="0" indent="0" algn="l" rtl="0">
              <a:lnSpc>
                <a:spcPct val="100000"/>
              </a:lnSpc>
              <a:spcBef>
                <a:spcPts val="1200"/>
              </a:spcBef>
              <a:spcAft>
                <a:spcPts val="0"/>
              </a:spcAft>
              <a:buNone/>
            </a:pPr>
            <a:endParaRPr sz="1350">
              <a:solidFill>
                <a:srgbClr val="1B1B1B"/>
              </a:solidFill>
              <a:latin typeface="Inter"/>
              <a:ea typeface="Inter"/>
              <a:cs typeface="Inter"/>
              <a:sym typeface="Inter"/>
            </a:endParaRPr>
          </a:p>
          <a:p>
            <a:pPr marL="457200" lvl="0" indent="-314325" algn="l" rtl="0">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The MVP is a core component of of Lean Startup</a:t>
            </a:r>
            <a:endParaRPr sz="1350">
              <a:solidFill>
                <a:srgbClr val="1B1B1B"/>
              </a:solidFill>
              <a:latin typeface="Inter"/>
              <a:ea typeface="Inter"/>
              <a:cs typeface="Inter"/>
              <a:sym typeface="Inter"/>
            </a:endParaRPr>
          </a:p>
          <a:p>
            <a:pPr marL="914400" lvl="1" indent="-314325" algn="l" rtl="0">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Definition: The simplest version of your product to test hypotheses about customer needs</a:t>
            </a:r>
            <a:endParaRPr sz="1350">
              <a:solidFill>
                <a:srgbClr val="1B1B1B"/>
              </a:solidFill>
              <a:latin typeface="Inter"/>
              <a:ea typeface="Inter"/>
              <a:cs typeface="Inter"/>
              <a:sym typeface="Inter"/>
            </a:endParaRPr>
          </a:p>
          <a:p>
            <a:pPr marL="1371600" lvl="2" indent="-314325" algn="l" rtl="0">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Still needs to deliver value!</a:t>
            </a:r>
            <a:endParaRPr sz="1350">
              <a:solidFill>
                <a:srgbClr val="1B1B1B"/>
              </a:solidFill>
              <a:latin typeface="Inter"/>
              <a:ea typeface="Inter"/>
              <a:cs typeface="Inter"/>
              <a:sym typeface="Inter"/>
            </a:endParaRPr>
          </a:p>
          <a:p>
            <a:pPr marL="1371600" lvl="0" indent="0" algn="l" rtl="0">
              <a:lnSpc>
                <a:spcPct val="100000"/>
              </a:lnSpc>
              <a:spcBef>
                <a:spcPts val="1200"/>
              </a:spcBef>
              <a:spcAft>
                <a:spcPts val="0"/>
              </a:spcAft>
              <a:buNone/>
            </a:pPr>
            <a:endParaRPr sz="1350">
              <a:solidFill>
                <a:srgbClr val="1B1B1B"/>
              </a:solidFill>
              <a:latin typeface="Inter"/>
              <a:ea typeface="Inter"/>
              <a:cs typeface="Inter"/>
              <a:sym typeface="Inter"/>
            </a:endParaRPr>
          </a:p>
          <a:p>
            <a:pPr marL="457200" lvl="0" indent="-314325" algn="l" rtl="0">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Purpose: To validate assumptions and gather feedback</a:t>
            </a:r>
            <a:endParaRPr sz="1350">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678" name="Google Shape;678;p90"/>
          <p:cNvSpPr/>
          <p:nvPr/>
        </p:nvSpPr>
        <p:spPr>
          <a:xfrm>
            <a:off x="609600" y="609600"/>
            <a:ext cx="797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Minimum Viable Product (MVP) and Lean Startup</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3"/>
        <p:cNvGrpSpPr/>
        <p:nvPr/>
      </p:nvGrpSpPr>
      <p:grpSpPr>
        <a:xfrm>
          <a:off x="0" y="0"/>
          <a:ext cx="0" cy="0"/>
          <a:chOff x="0" y="0"/>
          <a:chExt cx="0" cy="0"/>
        </a:xfrm>
      </p:grpSpPr>
      <p:sp>
        <p:nvSpPr>
          <p:cNvPr id="684" name="Google Shape;684;p91"/>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1"/>
          <p:cNvSpPr/>
          <p:nvPr/>
        </p:nvSpPr>
        <p:spPr>
          <a:xfrm>
            <a:off x="609575" y="1404750"/>
            <a:ext cx="7636500" cy="27399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It can be very simple: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latin typeface="Inter"/>
                <a:ea typeface="Inter"/>
                <a:cs typeface="Inter"/>
                <a:sym typeface="Inter"/>
              </a:rPr>
              <a:t>A wireframe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A clickable prototype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PowerPoint slide deck</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It just needs to be “enough” to get real feedback</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
        <p:nvSpPr>
          <p:cNvPr id="686" name="Google Shape;686;p91"/>
          <p:cNvSpPr/>
          <p:nvPr/>
        </p:nvSpPr>
        <p:spPr>
          <a:xfrm>
            <a:off x="609600" y="609600"/>
            <a:ext cx="74046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What does an MVP look like? </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sp>
        <p:nvSpPr>
          <p:cNvPr id="692" name="Google Shape;692;p92"/>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2"/>
          <p:cNvSpPr/>
          <p:nvPr/>
        </p:nvSpPr>
        <p:spPr>
          <a:xfrm>
            <a:off x="609575" y="1628500"/>
            <a:ext cx="3173400" cy="20316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Gather user feedback</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Document your findings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Analyze whether your assumptions were correct</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Pivot or persevere?</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
        <p:nvSpPr>
          <p:cNvPr id="694" name="Google Shape;694;p92"/>
          <p:cNvSpPr/>
          <p:nvPr/>
        </p:nvSpPr>
        <p:spPr>
          <a:xfrm>
            <a:off x="609600" y="609600"/>
            <a:ext cx="6940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What happens after MVP testing?</a:t>
            </a:r>
            <a:endParaRPr sz="2250" b="0" i="0" u="none" strike="noStrike" cap="none">
              <a:solidFill>
                <a:schemeClr val="dk1"/>
              </a:solidFill>
              <a:latin typeface="Calibri"/>
              <a:ea typeface="Calibri"/>
              <a:cs typeface="Calibri"/>
              <a:sym typeface="Calibri"/>
            </a:endParaRPr>
          </a:p>
        </p:txBody>
      </p:sp>
      <p:pic>
        <p:nvPicPr>
          <p:cNvPr id="695" name="Google Shape;695;p92"/>
          <p:cNvPicPr preferRelativeResize="0"/>
          <p:nvPr/>
        </p:nvPicPr>
        <p:blipFill>
          <a:blip r:embed="rId3">
            <a:alphaModFix/>
          </a:blip>
          <a:stretch>
            <a:fillRect/>
          </a:stretch>
        </p:blipFill>
        <p:spPr>
          <a:xfrm>
            <a:off x="5808050" y="1077450"/>
            <a:ext cx="3215002" cy="2139651"/>
          </a:xfrm>
          <a:prstGeom prst="rect">
            <a:avLst/>
          </a:prstGeom>
          <a:noFill/>
          <a:ln>
            <a:noFill/>
          </a:ln>
        </p:spPr>
      </p:pic>
      <p:pic>
        <p:nvPicPr>
          <p:cNvPr id="696" name="Google Shape;696;p92"/>
          <p:cNvPicPr preferRelativeResize="0"/>
          <p:nvPr/>
        </p:nvPicPr>
        <p:blipFill>
          <a:blip r:embed="rId4">
            <a:alphaModFix/>
          </a:blip>
          <a:stretch>
            <a:fillRect/>
          </a:stretch>
        </p:blipFill>
        <p:spPr>
          <a:xfrm>
            <a:off x="3902426" y="2689725"/>
            <a:ext cx="3286298" cy="2299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3" name="Google Shape;483;p66"/>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6"/>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6"/>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6"/>
          <p:cNvSpPr/>
          <p:nvPr/>
        </p:nvSpPr>
        <p:spPr>
          <a:xfrm>
            <a:off x="609600" y="2154767"/>
            <a:ext cx="3124200" cy="2763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1800"/>
              <a:buFont typeface="Inter"/>
              <a:buNone/>
            </a:pPr>
            <a:r>
              <a:rPr lang="en" sz="1800" b="1">
                <a:latin typeface="Inter"/>
                <a:ea typeface="Inter"/>
                <a:cs typeface="Inter"/>
                <a:sym typeface="Inter"/>
              </a:rPr>
              <a:t>At the conclusion of this module, you will be able to</a:t>
            </a:r>
            <a:endParaRPr sz="1800" b="1">
              <a:latin typeface="Inter"/>
              <a:ea typeface="Inter"/>
              <a:cs typeface="Inter"/>
              <a:sym typeface="Inter"/>
            </a:endParaRPr>
          </a:p>
        </p:txBody>
      </p:sp>
      <p:sp>
        <p:nvSpPr>
          <p:cNvPr id="487" name="Google Shape;487;p66"/>
          <p:cNvSpPr/>
          <p:nvPr/>
        </p:nvSpPr>
        <p:spPr>
          <a:xfrm>
            <a:off x="4610100" y="1298857"/>
            <a:ext cx="3695700" cy="25458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4000"/>
              </a:lnSpc>
              <a:spcBef>
                <a:spcPts val="0"/>
              </a:spcBef>
              <a:spcAft>
                <a:spcPts val="0"/>
              </a:spcAft>
              <a:buSzPts val="1350"/>
              <a:buFont typeface="Inter"/>
              <a:buChar char="●"/>
            </a:pPr>
            <a:r>
              <a:rPr lang="en" sz="1350">
                <a:latin typeface="Inter"/>
                <a:ea typeface="Inter"/>
                <a:cs typeface="Inter"/>
                <a:sym typeface="Inter"/>
              </a:rPr>
              <a:t>Define digital services.</a:t>
            </a:r>
            <a:endParaRPr sz="1350">
              <a:latin typeface="Inter"/>
              <a:ea typeface="Inter"/>
              <a:cs typeface="Inter"/>
              <a:sym typeface="Inter"/>
            </a:endParaRPr>
          </a:p>
          <a:p>
            <a:pPr marL="457200" marR="0" lvl="0" indent="-314325" algn="l" rtl="0">
              <a:lnSpc>
                <a:spcPct val="134000"/>
              </a:lnSpc>
              <a:spcBef>
                <a:spcPts val="0"/>
              </a:spcBef>
              <a:spcAft>
                <a:spcPts val="0"/>
              </a:spcAft>
              <a:buSzPts val="1350"/>
              <a:buFont typeface="Inter"/>
              <a:buChar char="●"/>
            </a:pPr>
            <a:r>
              <a:rPr lang="en" sz="1350">
                <a:latin typeface="Inter"/>
                <a:ea typeface="Inter"/>
                <a:cs typeface="Inter"/>
                <a:sym typeface="Inter"/>
              </a:rPr>
              <a:t>Identify key players in the digital services ecosystem.</a:t>
            </a:r>
            <a:endParaRPr sz="1350">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Identify strategies to help you identify user needs.</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Describe contemporary practices used to develop digital services.</a:t>
            </a:r>
            <a:endParaRPr sz="1350">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1"/>
        <p:cNvGrpSpPr/>
        <p:nvPr/>
      </p:nvGrpSpPr>
      <p:grpSpPr>
        <a:xfrm>
          <a:off x="0" y="0"/>
          <a:ext cx="0" cy="0"/>
          <a:chOff x="0" y="0"/>
          <a:chExt cx="0" cy="0"/>
        </a:xfrm>
      </p:grpSpPr>
      <p:sp>
        <p:nvSpPr>
          <p:cNvPr id="702" name="Google Shape;702;p93"/>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3"/>
          <p:cNvSpPr/>
          <p:nvPr/>
        </p:nvSpPr>
        <p:spPr>
          <a:xfrm>
            <a:off x="609575" y="1588200"/>
            <a:ext cx="7895700" cy="1754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a:latin typeface="Inter"/>
                <a:ea typeface="Inter"/>
                <a:cs typeface="Inter"/>
                <a:sym typeface="Inter"/>
              </a:rPr>
              <a:t>Which of the following best describes the purpose of an MVP (Minimum Viable Product)?</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A. To deliver a final product as quickly as possible</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B. To create a highly detailed prototype with full functionality</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C. To test assumptions about user needs using a lightweight version of a product</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D. To present executive stakeholders with polished features for approval</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704" name="Google Shape;704;p93"/>
          <p:cNvSpPr/>
          <p:nvPr/>
        </p:nvSpPr>
        <p:spPr>
          <a:xfrm>
            <a:off x="609600" y="609600"/>
            <a:ext cx="6940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Knowledge check</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9"/>
        <p:cNvGrpSpPr/>
        <p:nvPr/>
      </p:nvGrpSpPr>
      <p:grpSpPr>
        <a:xfrm>
          <a:off x="0" y="0"/>
          <a:ext cx="0" cy="0"/>
          <a:chOff x="0" y="0"/>
          <a:chExt cx="0" cy="0"/>
        </a:xfrm>
      </p:grpSpPr>
      <p:sp>
        <p:nvSpPr>
          <p:cNvPr id="710" name="Google Shape;710;p94"/>
          <p:cNvSpPr/>
          <p:nvPr/>
        </p:nvSpPr>
        <p:spPr>
          <a:xfrm>
            <a:off x="609575" y="1480950"/>
            <a:ext cx="7807200" cy="2009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a:latin typeface="Inter"/>
                <a:ea typeface="Inter"/>
                <a:cs typeface="Inter"/>
                <a:sym typeface="Inter"/>
              </a:rPr>
              <a:t>Which of the following best describes the purpose of an MVP (Minimum Viable Product)?</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A. To deliver a final product as quickly as possible</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B. To create a highly detailed prototype with full functionality</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C. To test assumptions about user needs using a lightweight version of a product</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D. To present executive stakeholders with polished features for approval</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
        <p:nvSpPr>
          <p:cNvPr id="711" name="Google Shape;711;p94"/>
          <p:cNvSpPr/>
          <p:nvPr/>
        </p:nvSpPr>
        <p:spPr>
          <a:xfrm>
            <a:off x="950976" y="2542032"/>
            <a:ext cx="6865200" cy="3201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2" name="Google Shape;712;p94"/>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4"/>
          <p:cNvSpPr/>
          <p:nvPr/>
        </p:nvSpPr>
        <p:spPr>
          <a:xfrm>
            <a:off x="609600" y="609600"/>
            <a:ext cx="6940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Knowledge check</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19" name="Google Shape;719;p9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95"/>
          <p:cNvSpPr/>
          <p:nvPr/>
        </p:nvSpPr>
        <p:spPr>
          <a:xfrm>
            <a:off x="609575" y="1404750"/>
            <a:ext cx="7636500" cy="18726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6000"/>
              </a:lnSpc>
              <a:spcBef>
                <a:spcPts val="0"/>
              </a:spcBef>
              <a:spcAft>
                <a:spcPts val="0"/>
              </a:spcAft>
              <a:buClr>
                <a:schemeClr val="dk1"/>
              </a:buClr>
              <a:buSzPts val="1350"/>
              <a:buFont typeface="Calibri"/>
              <a:buChar char="●"/>
            </a:pPr>
            <a:r>
              <a:rPr lang="en" sz="1350">
                <a:latin typeface="Inter"/>
                <a:ea typeface="Inter"/>
                <a:cs typeface="Inter"/>
                <a:sym typeface="Inter"/>
              </a:rPr>
              <a:t>A/B Testing</a:t>
            </a: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Personas</a:t>
            </a: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Journey Mapping</a:t>
            </a:r>
            <a:endParaRPr sz="1350">
              <a:latin typeface="Inter"/>
              <a:ea typeface="Inter"/>
              <a:cs typeface="Inter"/>
              <a:sym typeface="Inter"/>
            </a:endParaRPr>
          </a:p>
        </p:txBody>
      </p:sp>
      <p:sp>
        <p:nvSpPr>
          <p:cNvPr id="721" name="Google Shape;721;p95"/>
          <p:cNvSpPr/>
          <p:nvPr/>
        </p:nvSpPr>
        <p:spPr>
          <a:xfrm>
            <a:off x="609600" y="609600"/>
            <a:ext cx="60177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User Research Techniques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6"/>
        <p:cNvGrpSpPr/>
        <p:nvPr/>
      </p:nvGrpSpPr>
      <p:grpSpPr>
        <a:xfrm>
          <a:off x="0" y="0"/>
          <a:ext cx="0" cy="0"/>
          <a:chOff x="0" y="0"/>
          <a:chExt cx="0" cy="0"/>
        </a:xfrm>
      </p:grpSpPr>
      <p:sp>
        <p:nvSpPr>
          <p:cNvPr id="727" name="Google Shape;727;p9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96"/>
          <p:cNvSpPr/>
          <p:nvPr/>
        </p:nvSpPr>
        <p:spPr>
          <a:xfrm>
            <a:off x="609575" y="1404750"/>
            <a:ext cx="7636500" cy="10623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 method for testing and refining ideas in real time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Can apply to layout, wording, imagery, or even button placement</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Turns subjective decisions into data-driven choices</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solidFill>
                <a:schemeClr val="dk1"/>
              </a:solidFill>
              <a:latin typeface="Calibri"/>
              <a:ea typeface="Calibri"/>
              <a:cs typeface="Calibri"/>
              <a:sym typeface="Calibri"/>
            </a:endParaRPr>
          </a:p>
        </p:txBody>
      </p:sp>
      <p:sp>
        <p:nvSpPr>
          <p:cNvPr id="729" name="Google Shape;729;p96"/>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A/B Testing</a:t>
            </a:r>
            <a:endParaRPr sz="2250" b="0" i="0" u="none" strike="noStrike" cap="none">
              <a:solidFill>
                <a:schemeClr val="dk1"/>
              </a:solidFill>
              <a:latin typeface="Calibri"/>
              <a:ea typeface="Calibri"/>
              <a:cs typeface="Calibri"/>
              <a:sym typeface="Calibri"/>
            </a:endParaRPr>
          </a:p>
        </p:txBody>
      </p:sp>
      <p:pic>
        <p:nvPicPr>
          <p:cNvPr id="730" name="Google Shape;730;p96"/>
          <p:cNvPicPr preferRelativeResize="0"/>
          <p:nvPr/>
        </p:nvPicPr>
        <p:blipFill>
          <a:blip r:embed="rId3">
            <a:alphaModFix/>
          </a:blip>
          <a:stretch>
            <a:fillRect/>
          </a:stretch>
        </p:blipFill>
        <p:spPr>
          <a:xfrm>
            <a:off x="5393425" y="2611675"/>
            <a:ext cx="3430927" cy="2288398"/>
          </a:xfrm>
          <a:prstGeom prst="rect">
            <a:avLst/>
          </a:prstGeom>
          <a:noFill/>
          <a:ln>
            <a:noFill/>
          </a:ln>
        </p:spPr>
      </p:pic>
      <p:sp>
        <p:nvSpPr>
          <p:cNvPr id="731" name="Google Shape;731;p96"/>
          <p:cNvSpPr txBox="1"/>
          <p:nvPr/>
        </p:nvSpPr>
        <p:spPr>
          <a:xfrm>
            <a:off x="800250" y="2919300"/>
            <a:ext cx="3988500" cy="197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a:solidFill>
                  <a:schemeClr val="dk1"/>
                </a:solidFill>
                <a:latin typeface="Inter"/>
                <a:ea typeface="Inter"/>
                <a:cs typeface="Inter"/>
                <a:sym typeface="Inter"/>
              </a:rPr>
              <a:t>Why A/B Testing Works</a:t>
            </a:r>
            <a:endParaRPr sz="130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solidFill>
                  <a:schemeClr val="dk1"/>
                </a:solidFill>
              </a:rPr>
              <a:t>Provides quick, measurable feedback</a:t>
            </a:r>
            <a:br>
              <a:rPr lang="en" sz="1350">
                <a:solidFill>
                  <a:schemeClr val="dk1"/>
                </a:solidFill>
              </a:rPr>
            </a:b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 sz="1350">
                <a:solidFill>
                  <a:schemeClr val="dk1"/>
                </a:solidFill>
              </a:rPr>
              <a:t>Low-risk experimentation</a:t>
            </a:r>
            <a:br>
              <a:rPr lang="en" sz="1350">
                <a:solidFill>
                  <a:schemeClr val="dk1"/>
                </a:solidFill>
              </a:rPr>
            </a:b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 sz="1350">
                <a:solidFill>
                  <a:schemeClr val="dk1"/>
                </a:solidFill>
              </a:rPr>
              <a:t>Helps teams iterate faster and more confidently</a:t>
            </a:r>
            <a:endParaRPr sz="135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6"/>
        <p:cNvGrpSpPr/>
        <p:nvPr/>
      </p:nvGrpSpPr>
      <p:grpSpPr>
        <a:xfrm>
          <a:off x="0" y="0"/>
          <a:ext cx="0" cy="0"/>
          <a:chOff x="0" y="0"/>
          <a:chExt cx="0" cy="0"/>
        </a:xfrm>
      </p:grpSpPr>
      <p:sp>
        <p:nvSpPr>
          <p:cNvPr id="737" name="Google Shape;737;p9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7"/>
          <p:cNvSpPr/>
          <p:nvPr/>
        </p:nvSpPr>
        <p:spPr>
          <a:xfrm>
            <a:off x="609575" y="1404750"/>
            <a:ext cx="7636500" cy="14355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Fictional characters based on real user data</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Focus on goals, behaviors, and needs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Help teams align around who they’re building for</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
        <p:nvSpPr>
          <p:cNvPr id="739" name="Google Shape;739;p97"/>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Personas</a:t>
            </a:r>
            <a:endParaRPr sz="2250" b="0" i="0" u="none" strike="noStrike" cap="none">
              <a:solidFill>
                <a:schemeClr val="dk1"/>
              </a:solidFill>
              <a:latin typeface="Calibri"/>
              <a:ea typeface="Calibri"/>
              <a:cs typeface="Calibri"/>
              <a:sym typeface="Calibri"/>
            </a:endParaRPr>
          </a:p>
        </p:txBody>
      </p:sp>
      <p:sp>
        <p:nvSpPr>
          <p:cNvPr id="740" name="Google Shape;740;p97"/>
          <p:cNvSpPr txBox="1"/>
          <p:nvPr/>
        </p:nvSpPr>
        <p:spPr>
          <a:xfrm>
            <a:off x="990900" y="2949600"/>
            <a:ext cx="5555400" cy="173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a:solidFill>
                  <a:schemeClr val="dk1"/>
                </a:solidFill>
                <a:latin typeface="Inter"/>
                <a:ea typeface="Inter"/>
                <a:cs typeface="Inter"/>
                <a:sym typeface="Inter"/>
              </a:rPr>
              <a:t>Why Personas Matter</a:t>
            </a:r>
            <a:endParaRPr sz="130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Help ground decisions in user reality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Prevent teams from chasing trends or internal preferences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Anchor development to </a:t>
            </a:r>
            <a:r>
              <a:rPr lang="en" sz="1350" i="1">
                <a:solidFill>
                  <a:schemeClr val="dk1"/>
                </a:solidFill>
                <a:latin typeface="Inter"/>
                <a:ea typeface="Inter"/>
                <a:cs typeface="Inter"/>
                <a:sym typeface="Inter"/>
              </a:rPr>
              <a:t>what actually matters</a:t>
            </a:r>
            <a:r>
              <a:rPr lang="en" sz="1350">
                <a:solidFill>
                  <a:schemeClr val="dk1"/>
                </a:solidFill>
                <a:latin typeface="Inter"/>
                <a:ea typeface="Inter"/>
                <a:cs typeface="Inter"/>
                <a:sym typeface="Inter"/>
              </a:rPr>
              <a:t> to users</a:t>
            </a:r>
            <a:endParaRPr sz="135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5"/>
        <p:cNvGrpSpPr/>
        <p:nvPr/>
      </p:nvGrpSpPr>
      <p:grpSpPr>
        <a:xfrm>
          <a:off x="0" y="0"/>
          <a:ext cx="0" cy="0"/>
          <a:chOff x="0" y="0"/>
          <a:chExt cx="0" cy="0"/>
        </a:xfrm>
      </p:grpSpPr>
      <p:sp>
        <p:nvSpPr>
          <p:cNvPr id="746" name="Google Shape;746;p98"/>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98"/>
          <p:cNvSpPr/>
          <p:nvPr/>
        </p:nvSpPr>
        <p:spPr>
          <a:xfrm>
            <a:off x="609575" y="1404750"/>
            <a:ext cx="4856400" cy="14355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latin typeface="Inter"/>
                <a:ea typeface="Inter"/>
                <a:cs typeface="Inter"/>
                <a:sym typeface="Inter"/>
              </a:rPr>
              <a:t>Think about a service your agency provides. If you had to create a persona for one of your users, what are three things you would include about their needs or behaviors?</a:t>
            </a:r>
            <a:endParaRPr sz="1350">
              <a:latin typeface="Inter"/>
              <a:ea typeface="Inter"/>
              <a:cs typeface="Inter"/>
              <a:sym typeface="Inter"/>
            </a:endParaRPr>
          </a:p>
        </p:txBody>
      </p:sp>
      <p:sp>
        <p:nvSpPr>
          <p:cNvPr id="748" name="Google Shape;748;p98"/>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749" name="Google Shape;749;p98" title="ACTIVITY (3).png"/>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4"/>
        <p:cNvGrpSpPr/>
        <p:nvPr/>
      </p:nvGrpSpPr>
      <p:grpSpPr>
        <a:xfrm>
          <a:off x="0" y="0"/>
          <a:ext cx="0" cy="0"/>
          <a:chOff x="0" y="0"/>
          <a:chExt cx="0" cy="0"/>
        </a:xfrm>
      </p:grpSpPr>
      <p:sp>
        <p:nvSpPr>
          <p:cNvPr id="755" name="Google Shape;755;p99"/>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9"/>
          <p:cNvSpPr/>
          <p:nvPr/>
        </p:nvSpPr>
        <p:spPr>
          <a:xfrm>
            <a:off x="609575" y="1404750"/>
            <a:ext cx="7636500" cy="21000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Visualizes the user’s experience across touchpoints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Includes feelings, questions, and moments of friction</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Often built </a:t>
            </a:r>
            <a:r>
              <a:rPr lang="en" sz="1350" i="1">
                <a:solidFill>
                  <a:schemeClr val="dk1"/>
                </a:solidFill>
                <a:latin typeface="Inter"/>
                <a:ea typeface="Inter"/>
                <a:cs typeface="Inter"/>
                <a:sym typeface="Inter"/>
              </a:rPr>
              <a:t>on top of</a:t>
            </a:r>
            <a:r>
              <a:rPr lang="en" sz="1350">
                <a:solidFill>
                  <a:schemeClr val="dk1"/>
                </a:solidFill>
                <a:latin typeface="Inter"/>
                <a:ea typeface="Inter"/>
                <a:cs typeface="Inter"/>
                <a:sym typeface="Inter"/>
              </a:rPr>
              <a:t> personas for deeper understanding</a:t>
            </a:r>
            <a:endParaRPr sz="1350">
              <a:solidFill>
                <a:schemeClr val="dk1"/>
              </a:solidFill>
              <a:latin typeface="Inter"/>
              <a:ea typeface="Inter"/>
              <a:cs typeface="Inter"/>
              <a:sym typeface="Inter"/>
            </a:endParaRPr>
          </a:p>
          <a:p>
            <a:pPr marL="457200" marR="0" lvl="0" indent="0" algn="l" rtl="0">
              <a:lnSpc>
                <a:spcPct val="136000"/>
              </a:lnSpc>
              <a:spcBef>
                <a:spcPts val="0"/>
              </a:spcBef>
              <a:spcAft>
                <a:spcPts val="0"/>
              </a:spcAft>
              <a:buNone/>
            </a:pPr>
            <a:endParaRPr sz="1125">
              <a:latin typeface="Inter"/>
              <a:ea typeface="Inter"/>
              <a:cs typeface="Inter"/>
              <a:sym typeface="Inter"/>
            </a:endParaRPr>
          </a:p>
        </p:txBody>
      </p:sp>
      <p:sp>
        <p:nvSpPr>
          <p:cNvPr id="757" name="Google Shape;757;p99"/>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Journey Mapping</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2"/>
        <p:cNvGrpSpPr/>
        <p:nvPr/>
      </p:nvGrpSpPr>
      <p:grpSpPr>
        <a:xfrm>
          <a:off x="0" y="0"/>
          <a:ext cx="0" cy="0"/>
          <a:chOff x="0" y="0"/>
          <a:chExt cx="0" cy="0"/>
        </a:xfrm>
      </p:grpSpPr>
      <p:sp>
        <p:nvSpPr>
          <p:cNvPr id="763" name="Google Shape;763;p100"/>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00"/>
          <p:cNvSpPr/>
          <p:nvPr/>
        </p:nvSpPr>
        <p:spPr>
          <a:xfrm>
            <a:off x="609575" y="1404750"/>
            <a:ext cx="7636500" cy="2728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A/B testing lets you experiment with confidence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Personas keep user needs front and center</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Journey maps help teams empathize across the full experience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Together, they build better, user-aligned services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765" name="Google Shape;765;p100"/>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Why these tools matter</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0"/>
        <p:cNvGrpSpPr/>
        <p:nvPr/>
      </p:nvGrpSpPr>
      <p:grpSpPr>
        <a:xfrm>
          <a:off x="0" y="0"/>
          <a:ext cx="0" cy="0"/>
          <a:chOff x="0" y="0"/>
          <a:chExt cx="0" cy="0"/>
        </a:xfrm>
      </p:grpSpPr>
      <p:sp>
        <p:nvSpPr>
          <p:cNvPr id="771" name="Google Shape;771;p101"/>
          <p:cNvSpPr/>
          <p:nvPr/>
        </p:nvSpPr>
        <p:spPr>
          <a:xfrm>
            <a:off x="609600" y="2300300"/>
            <a:ext cx="6964500" cy="5478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3600"/>
              <a:buFont typeface="Inter"/>
              <a:buNone/>
            </a:pPr>
            <a:r>
              <a:rPr lang="en" sz="4000" b="1">
                <a:solidFill>
                  <a:schemeClr val="dk1"/>
                </a:solidFill>
                <a:latin typeface="Calibri"/>
                <a:ea typeface="Calibri"/>
                <a:cs typeface="Calibri"/>
                <a:sym typeface="Calibri"/>
              </a:rPr>
              <a:t>Contemporary Practices in Developing Digital Services</a:t>
            </a:r>
            <a:endParaRPr sz="4000" b="1" i="0" u="none" strike="noStrike" cap="non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6"/>
        <p:cNvGrpSpPr/>
        <p:nvPr/>
      </p:nvGrpSpPr>
      <p:grpSpPr>
        <a:xfrm>
          <a:off x="0" y="0"/>
          <a:ext cx="0" cy="0"/>
          <a:chOff x="0" y="0"/>
          <a:chExt cx="0" cy="0"/>
        </a:xfrm>
      </p:grpSpPr>
      <p:sp>
        <p:nvSpPr>
          <p:cNvPr id="777" name="Google Shape;777;p102"/>
          <p:cNvSpPr/>
          <p:nvPr/>
        </p:nvSpPr>
        <p:spPr>
          <a:xfrm>
            <a:off x="609600" y="2300300"/>
            <a:ext cx="5061900" cy="5478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4000" b="1">
                <a:solidFill>
                  <a:srgbClr val="1F2328"/>
                </a:solidFill>
                <a:highlight>
                  <a:srgbClr val="FFFFFF"/>
                </a:highlight>
                <a:latin typeface="Calibri"/>
                <a:ea typeface="Calibri"/>
                <a:cs typeface="Calibri"/>
                <a:sym typeface="Calibri"/>
              </a:rPr>
              <a:t>Digital Service Delivery Methods: Agile</a:t>
            </a:r>
            <a:endParaRPr sz="4000" b="1">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7"/>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Digital Services Landscape</a:t>
            </a:r>
            <a:endParaRPr/>
          </a:p>
        </p:txBody>
      </p:sp>
      <p:sp>
        <p:nvSpPr>
          <p:cNvPr id="493" name="Google Shape;493;p67"/>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1</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2"/>
        <p:cNvGrpSpPr/>
        <p:nvPr/>
      </p:nvGrpSpPr>
      <p:grpSpPr>
        <a:xfrm>
          <a:off x="0" y="0"/>
          <a:ext cx="0" cy="0"/>
          <a:chOff x="0" y="0"/>
          <a:chExt cx="0" cy="0"/>
        </a:xfrm>
      </p:grpSpPr>
      <p:sp>
        <p:nvSpPr>
          <p:cNvPr id="783" name="Google Shape;783;p103"/>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03"/>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None/>
            </a:pPr>
            <a:endParaRPr sz="1125">
              <a:latin typeface="Inter"/>
              <a:ea typeface="Inter"/>
              <a:cs typeface="Inter"/>
              <a:sym typeface="Inter"/>
            </a:endParaRPr>
          </a:p>
        </p:txBody>
      </p:sp>
      <p:sp>
        <p:nvSpPr>
          <p:cNvPr id="785" name="Google Shape;785;p103"/>
          <p:cNvSpPr/>
          <p:nvPr/>
        </p:nvSpPr>
        <p:spPr>
          <a:xfrm>
            <a:off x="609600" y="609600"/>
            <a:ext cx="63909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Agile Manifesto</a:t>
            </a:r>
            <a:endParaRPr sz="2250" b="0" i="0" u="none" strike="noStrike" cap="none">
              <a:solidFill>
                <a:schemeClr val="dk1"/>
              </a:solidFill>
              <a:latin typeface="Calibri"/>
              <a:ea typeface="Calibri"/>
              <a:cs typeface="Calibri"/>
              <a:sym typeface="Calibri"/>
            </a:endParaRPr>
          </a:p>
        </p:txBody>
      </p:sp>
      <p:pic>
        <p:nvPicPr>
          <p:cNvPr id="786" name="Google Shape;786;p103"/>
          <p:cNvPicPr preferRelativeResize="0"/>
          <p:nvPr/>
        </p:nvPicPr>
        <p:blipFill>
          <a:blip r:embed="rId3">
            <a:alphaModFix/>
          </a:blip>
          <a:stretch>
            <a:fillRect/>
          </a:stretch>
        </p:blipFill>
        <p:spPr>
          <a:xfrm>
            <a:off x="1611437" y="952500"/>
            <a:ext cx="5632774" cy="41909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1"/>
        <p:cNvGrpSpPr/>
        <p:nvPr/>
      </p:nvGrpSpPr>
      <p:grpSpPr>
        <a:xfrm>
          <a:off x="0" y="0"/>
          <a:ext cx="0" cy="0"/>
          <a:chOff x="0" y="0"/>
          <a:chExt cx="0" cy="0"/>
        </a:xfrm>
      </p:grpSpPr>
      <p:sp>
        <p:nvSpPr>
          <p:cNvPr id="792" name="Google Shape;792;p104"/>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04"/>
          <p:cNvSpPr/>
          <p:nvPr/>
        </p:nvSpPr>
        <p:spPr>
          <a:xfrm>
            <a:off x="609575" y="1404750"/>
            <a:ext cx="7636500" cy="2505300"/>
          </a:xfrm>
          <a:prstGeom prst="rect">
            <a:avLst/>
          </a:prstGeom>
          <a:noFill/>
          <a:ln>
            <a:noFill/>
          </a:ln>
        </p:spPr>
        <p:txBody>
          <a:bodyPr spcFirstLastPara="1" wrap="square" lIns="91425" tIns="45700" rIns="91425" bIns="45700" anchor="ctr" anchorCtr="0">
            <a:noAutofit/>
          </a:bodyPr>
          <a:lstStyle/>
          <a:p>
            <a:pPr marL="457200" lvl="0" indent="-314325" algn="l" rtl="0">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Agile - Iterative, feedback-driven development</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Responding to change over following a rigid plan</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Collaboration, adaptability, transparency</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04800" algn="l" rtl="0">
              <a:lnSpc>
                <a:spcPct val="100000"/>
              </a:lnSpc>
              <a:spcBef>
                <a:spcPts val="0"/>
              </a:spcBef>
              <a:spcAft>
                <a:spcPts val="0"/>
              </a:spcAft>
              <a:buClr>
                <a:srgbClr val="1B1B1B"/>
              </a:buClr>
              <a:buSzPts val="1200"/>
              <a:buFont typeface="Nunito"/>
              <a:buChar char="●"/>
            </a:pPr>
            <a:r>
              <a:rPr lang="en" sz="1350">
                <a:solidFill>
                  <a:srgbClr val="1B1B1B"/>
                </a:solidFill>
                <a:latin typeface="Inter"/>
                <a:ea typeface="Inter"/>
                <a:cs typeface="Inter"/>
                <a:sym typeface="Inter"/>
              </a:rPr>
              <a:t>Culture shift/departure from waterfall delivery</a:t>
            </a:r>
            <a:br>
              <a:rPr lang="en" sz="1200">
                <a:solidFill>
                  <a:srgbClr val="1B1B1B"/>
                </a:solidFill>
                <a:latin typeface="Nunito"/>
                <a:ea typeface="Nunito"/>
                <a:cs typeface="Nunito"/>
                <a:sym typeface="Nunito"/>
              </a:rPr>
            </a:br>
            <a:endParaRPr sz="1125">
              <a:latin typeface="Inter"/>
              <a:ea typeface="Inter"/>
              <a:cs typeface="Inter"/>
              <a:sym typeface="Inter"/>
            </a:endParaRPr>
          </a:p>
        </p:txBody>
      </p:sp>
      <p:sp>
        <p:nvSpPr>
          <p:cNvPr id="794" name="Google Shape;794;p104"/>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What is Agile Delivery?</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sp>
        <p:nvSpPr>
          <p:cNvPr id="800" name="Google Shape;800;p10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05"/>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Iterative development through sprints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Working product at sprint end</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Frequent demos and reviews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Continuous refinement and planning</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Transparency in workflows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Focus on working software over extensive documentation</a:t>
            </a:r>
            <a:endParaRPr sz="1350">
              <a:latin typeface="Inter"/>
              <a:ea typeface="Inter"/>
              <a:cs typeface="Inter"/>
              <a:sym typeface="Inter"/>
            </a:endParaRPr>
          </a:p>
        </p:txBody>
      </p:sp>
      <p:sp>
        <p:nvSpPr>
          <p:cNvPr id="802" name="Google Shape;802;p105"/>
          <p:cNvSpPr/>
          <p:nvPr/>
        </p:nvSpPr>
        <p:spPr>
          <a:xfrm>
            <a:off x="609600" y="609600"/>
            <a:ext cx="63909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Key elements of Agile delivery</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7"/>
        <p:cNvGrpSpPr/>
        <p:nvPr/>
      </p:nvGrpSpPr>
      <p:grpSpPr>
        <a:xfrm>
          <a:off x="0" y="0"/>
          <a:ext cx="0" cy="0"/>
          <a:chOff x="0" y="0"/>
          <a:chExt cx="0" cy="0"/>
        </a:xfrm>
      </p:grpSpPr>
      <p:sp>
        <p:nvSpPr>
          <p:cNvPr id="808" name="Google Shape;808;p10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06"/>
          <p:cNvSpPr/>
          <p:nvPr/>
        </p:nvSpPr>
        <p:spPr>
          <a:xfrm>
            <a:off x="609575" y="1404750"/>
            <a:ext cx="7636500" cy="18360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Agile emphasizes communication, collaboration, and upfront documentation.</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Artisanal projects: unplanned, accumulated features, "spaghetti code".</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Waterfall: rigid, linear, delays feedback, costly changes.</a:t>
            </a:r>
            <a:endParaRPr sz="1350">
              <a:latin typeface="Inter"/>
              <a:ea typeface="Inter"/>
              <a:cs typeface="Inter"/>
              <a:sym typeface="Inter"/>
            </a:endParaRPr>
          </a:p>
        </p:txBody>
      </p:sp>
      <p:sp>
        <p:nvSpPr>
          <p:cNvPr id="810" name="Google Shape;810;p106"/>
          <p:cNvSpPr/>
          <p:nvPr/>
        </p:nvSpPr>
        <p:spPr>
          <a:xfrm>
            <a:off x="609600" y="609600"/>
            <a:ext cx="76836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Agile vs Artisanal vs Waterfall</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5"/>
        <p:cNvGrpSpPr/>
        <p:nvPr/>
      </p:nvGrpSpPr>
      <p:grpSpPr>
        <a:xfrm>
          <a:off x="0" y="0"/>
          <a:ext cx="0" cy="0"/>
          <a:chOff x="0" y="0"/>
          <a:chExt cx="0" cy="0"/>
        </a:xfrm>
      </p:grpSpPr>
      <p:sp>
        <p:nvSpPr>
          <p:cNvPr id="816" name="Google Shape;816;p10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07"/>
          <p:cNvSpPr/>
          <p:nvPr/>
        </p:nvSpPr>
        <p:spPr>
          <a:xfrm>
            <a:off x="609575" y="1404750"/>
            <a:ext cx="7636500" cy="889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u="sng">
                <a:solidFill>
                  <a:schemeClr val="hlink"/>
                </a:solidFill>
                <a:latin typeface="Inter"/>
                <a:ea typeface="Inter"/>
                <a:cs typeface="Inter"/>
                <a:sym typeface="Inter"/>
                <a:hlinkClick r:id="rId3"/>
              </a:rPr>
              <a:t>Play 4</a:t>
            </a:r>
            <a:r>
              <a:rPr lang="en" sz="1350">
                <a:solidFill>
                  <a:srgbClr val="1B1B1B"/>
                </a:solidFill>
                <a:latin typeface="Inter"/>
                <a:ea typeface="Inter"/>
                <a:cs typeface="Inter"/>
                <a:sym typeface="Inter"/>
              </a:rPr>
              <a:t>: Agile Development in the USDS Playbook.</a:t>
            </a:r>
            <a:endParaRPr sz="1350">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
        <p:nvSpPr>
          <p:cNvPr id="818" name="Google Shape;818;p107"/>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250" b="1">
                <a:solidFill>
                  <a:srgbClr val="1B1B1B"/>
                </a:solidFill>
                <a:latin typeface="Inter"/>
                <a:ea typeface="Inter"/>
                <a:cs typeface="Inter"/>
                <a:sym typeface="Inter"/>
              </a:rPr>
              <a:t>USDS Playbook and Agile</a:t>
            </a:r>
            <a:endParaRPr sz="2250" i="0" u="none" strike="noStrike" cap="none">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3"/>
        <p:cNvGrpSpPr/>
        <p:nvPr/>
      </p:nvGrpSpPr>
      <p:grpSpPr>
        <a:xfrm>
          <a:off x="0" y="0"/>
          <a:ext cx="0" cy="0"/>
          <a:chOff x="0" y="0"/>
          <a:chExt cx="0" cy="0"/>
        </a:xfrm>
      </p:grpSpPr>
      <p:sp>
        <p:nvSpPr>
          <p:cNvPr id="824" name="Google Shape;824;p108"/>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08"/>
          <p:cNvSpPr/>
          <p:nvPr/>
        </p:nvSpPr>
        <p:spPr>
          <a:xfrm>
            <a:off x="609575" y="1404750"/>
            <a:ext cx="8008500" cy="3365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350">
                <a:solidFill>
                  <a:srgbClr val="1F2328"/>
                </a:solidFill>
                <a:highlight>
                  <a:srgbClr val="FFFFFF"/>
                </a:highlight>
                <a:latin typeface="Inter"/>
                <a:ea typeface="Inter"/>
                <a:cs typeface="Inter"/>
                <a:sym typeface="Inter"/>
              </a:rPr>
              <a:t>Common roles include:</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120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Product Owner (PO) / Product Manager (PdM)</a:t>
            </a:r>
            <a:r>
              <a:rPr lang="en" sz="1350">
                <a:solidFill>
                  <a:srgbClr val="1F2328"/>
                </a:solidFill>
                <a:highlight>
                  <a:srgbClr val="FFFFFF"/>
                </a:highlight>
                <a:latin typeface="Inter"/>
                <a:ea typeface="Inter"/>
                <a:cs typeface="Inter"/>
                <a:sym typeface="Inter"/>
              </a:rPr>
              <a:t> – The expert who sets priorities, gathers requirements, and collaborates daily with the team.</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Scrum Master or Project Manager (PjM)</a:t>
            </a:r>
            <a:r>
              <a:rPr lang="en" sz="1350">
                <a:solidFill>
                  <a:srgbClr val="1F2328"/>
                </a:solidFill>
                <a:highlight>
                  <a:srgbClr val="FFFFFF"/>
                </a:highlight>
                <a:latin typeface="Inter"/>
                <a:ea typeface="Inter"/>
                <a:cs typeface="Inter"/>
                <a:sym typeface="Inter"/>
              </a:rPr>
              <a:t> – Facilitates meetings, resolves impediments, and supports team flow.</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Developers</a:t>
            </a:r>
            <a:r>
              <a:rPr lang="en" sz="1350">
                <a:solidFill>
                  <a:srgbClr val="1F2328"/>
                </a:solidFill>
                <a:highlight>
                  <a:srgbClr val="FFFFFF"/>
                </a:highlight>
                <a:latin typeface="Inter"/>
                <a:ea typeface="Inter"/>
                <a:cs typeface="Inter"/>
                <a:sym typeface="Inter"/>
              </a:rPr>
              <a:t> – Engineers who create front-end, back-end, or full-stack code, manage server platforms, and ensure code and platform integrity through continuous testing.</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Accessibility Specialist</a:t>
            </a:r>
            <a:r>
              <a:rPr lang="en" sz="1350">
                <a:solidFill>
                  <a:srgbClr val="1F2328"/>
                </a:solidFill>
                <a:highlight>
                  <a:srgbClr val="FFFFFF"/>
                </a:highlight>
                <a:latin typeface="Inter"/>
                <a:ea typeface="Inter"/>
                <a:cs typeface="Inter"/>
                <a:sym typeface="Inter"/>
              </a:rPr>
              <a:t> – Embeds Section 508 compliance throughout development.</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Security &amp; Compliance Expert</a:t>
            </a:r>
            <a:r>
              <a:rPr lang="en" sz="1350">
                <a:solidFill>
                  <a:srgbClr val="1F2328"/>
                </a:solidFill>
                <a:highlight>
                  <a:srgbClr val="FFFFFF"/>
                </a:highlight>
                <a:latin typeface="Inter"/>
                <a:ea typeface="Inter"/>
                <a:cs typeface="Inter"/>
                <a:sym typeface="Inter"/>
              </a:rPr>
              <a:t> – Oversees vulnerability testing, patching, and compliance reviews.</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HCD Designers &amp; Researchers</a:t>
            </a:r>
            <a:r>
              <a:rPr lang="en" sz="1350">
                <a:solidFill>
                  <a:srgbClr val="1F2328"/>
                </a:solidFill>
                <a:highlight>
                  <a:srgbClr val="FFFFFF"/>
                </a:highlight>
                <a:latin typeface="Inter"/>
                <a:ea typeface="Inter"/>
                <a:cs typeface="Inter"/>
                <a:sym typeface="Inter"/>
              </a:rPr>
              <a:t> – Create designs, workflows, and prototypes based on user needs and research data, collaborate with developers to bring the designs to code, and conduct discovery and usability studies.</a:t>
            </a:r>
            <a:endParaRPr sz="1350">
              <a:solidFill>
                <a:srgbClr val="1F2328"/>
              </a:solidFill>
              <a:highlight>
                <a:srgbClr val="FFFFFF"/>
              </a:highlight>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826" name="Google Shape;826;p108"/>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Agile Team Roles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1"/>
        <p:cNvGrpSpPr/>
        <p:nvPr/>
      </p:nvGrpSpPr>
      <p:grpSpPr>
        <a:xfrm>
          <a:off x="0" y="0"/>
          <a:ext cx="0" cy="0"/>
          <a:chOff x="0" y="0"/>
          <a:chExt cx="0" cy="0"/>
        </a:xfrm>
      </p:grpSpPr>
      <p:sp>
        <p:nvSpPr>
          <p:cNvPr id="832" name="Google Shape;832;p109"/>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09"/>
          <p:cNvSpPr/>
          <p:nvPr/>
        </p:nvSpPr>
        <p:spPr>
          <a:xfrm>
            <a:off x="609575" y="1295400"/>
            <a:ext cx="7636500" cy="32289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Assign a Project Manager or Scrum Master</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Sprint planning, review, retrospective</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Daily stand-up</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Backlog refinement</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MVP approach</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Integrate HCD and Lean UX</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Prioritize accessibility</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Run usability tests frequently</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Combine Agile with DevOps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Create transparency via project scaffolding</a:t>
            </a:r>
            <a:endParaRPr sz="1350">
              <a:latin typeface="Inter"/>
              <a:ea typeface="Inter"/>
              <a:cs typeface="Inter"/>
              <a:sym typeface="Inter"/>
            </a:endParaRPr>
          </a:p>
        </p:txBody>
      </p:sp>
      <p:sp>
        <p:nvSpPr>
          <p:cNvPr id="834" name="Google Shape;834;p109"/>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Agile Practices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9"/>
        <p:cNvGrpSpPr/>
        <p:nvPr/>
      </p:nvGrpSpPr>
      <p:grpSpPr>
        <a:xfrm>
          <a:off x="0" y="0"/>
          <a:ext cx="0" cy="0"/>
          <a:chOff x="0" y="0"/>
          <a:chExt cx="0" cy="0"/>
        </a:xfrm>
      </p:grpSpPr>
      <p:sp>
        <p:nvSpPr>
          <p:cNvPr id="840" name="Google Shape;840;p110"/>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0"/>
          <p:cNvSpPr/>
          <p:nvPr/>
        </p:nvSpPr>
        <p:spPr>
          <a:xfrm>
            <a:off x="609575" y="1404750"/>
            <a:ext cx="7636500" cy="20181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Agile is a mindset of continuous improvement.</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Open communication and user-centered design.</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Supporting digital transformation and informed procurement decisions.</a:t>
            </a:r>
            <a:endParaRPr sz="1350">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842" name="Google Shape;842;p110"/>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Final thoughts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7"/>
        <p:cNvGrpSpPr/>
        <p:nvPr/>
      </p:nvGrpSpPr>
      <p:grpSpPr>
        <a:xfrm>
          <a:off x="0" y="0"/>
          <a:ext cx="0" cy="0"/>
          <a:chOff x="0" y="0"/>
          <a:chExt cx="0" cy="0"/>
        </a:xfrm>
      </p:grpSpPr>
      <p:sp>
        <p:nvSpPr>
          <p:cNvPr id="848" name="Google Shape;848;p111"/>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1"/>
          <p:cNvSpPr/>
          <p:nvPr/>
        </p:nvSpPr>
        <p:spPr>
          <a:xfrm>
            <a:off x="609575" y="1404750"/>
            <a:ext cx="4974300" cy="1945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350">
                <a:solidFill>
                  <a:srgbClr val="1B1B1B"/>
                </a:solidFill>
                <a:latin typeface="Inter"/>
                <a:ea typeface="Inter"/>
                <a:cs typeface="Inter"/>
                <a:sym typeface="Inter"/>
              </a:rPr>
              <a:t>Think back to a digital service or IT project you were involved in—whether as a contracting officer, program manager, or stakeholder. Based on what you now know about agile, what might you have done differently to encourage more adaptability, feedback, or user involvement?</a:t>
            </a:r>
            <a:endParaRPr sz="1350">
              <a:solidFill>
                <a:srgbClr val="1B1B1B"/>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
        <p:nvSpPr>
          <p:cNvPr id="850" name="Google Shape;850;p111"/>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851" name="Google Shape;851;p111" title="ACTIVITY (3).png"/>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6"/>
        <p:cNvGrpSpPr/>
        <p:nvPr/>
      </p:nvGrpSpPr>
      <p:grpSpPr>
        <a:xfrm>
          <a:off x="0" y="0"/>
          <a:ext cx="0" cy="0"/>
          <a:chOff x="0" y="0"/>
          <a:chExt cx="0" cy="0"/>
        </a:xfrm>
      </p:grpSpPr>
      <p:sp>
        <p:nvSpPr>
          <p:cNvPr id="857" name="Google Shape;857;p112"/>
          <p:cNvSpPr/>
          <p:nvPr/>
        </p:nvSpPr>
        <p:spPr>
          <a:xfrm>
            <a:off x="609600" y="2300300"/>
            <a:ext cx="7274100" cy="5478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4000" b="1">
                <a:solidFill>
                  <a:srgbClr val="1F2328"/>
                </a:solidFill>
                <a:highlight>
                  <a:srgbClr val="FFFFFF"/>
                </a:highlight>
                <a:latin typeface="Calibri"/>
                <a:ea typeface="Calibri"/>
                <a:cs typeface="Calibri"/>
                <a:sym typeface="Calibri"/>
              </a:rPr>
              <a:t>Digital Service Delivery Methods: HCD and DevSecOps</a:t>
            </a:r>
            <a:endParaRPr sz="4000" b="1">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8"/>
        <p:cNvGrpSpPr/>
        <p:nvPr/>
      </p:nvGrpSpPr>
      <p:grpSpPr>
        <a:xfrm>
          <a:off x="0" y="0"/>
          <a:ext cx="0" cy="0"/>
          <a:chOff x="0" y="0"/>
          <a:chExt cx="0" cy="0"/>
        </a:xfrm>
      </p:grpSpPr>
      <p:sp>
        <p:nvSpPr>
          <p:cNvPr id="499" name="Google Shape;499;p68"/>
          <p:cNvSpPr/>
          <p:nvPr/>
        </p:nvSpPr>
        <p:spPr>
          <a:xfrm>
            <a:off x="609600" y="2300288"/>
            <a:ext cx="6172200" cy="547688"/>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3600"/>
              <a:buFont typeface="Inter"/>
              <a:buNone/>
            </a:pPr>
            <a:r>
              <a:rPr lang="en" sz="4000" b="1">
                <a:solidFill>
                  <a:schemeClr val="dk1"/>
                </a:solidFill>
                <a:latin typeface="Calibri"/>
                <a:ea typeface="Calibri"/>
                <a:cs typeface="Calibri"/>
                <a:sym typeface="Calibri"/>
              </a:rPr>
              <a:t>Digital Services – The Who and The What</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2"/>
        <p:cNvGrpSpPr/>
        <p:nvPr/>
      </p:nvGrpSpPr>
      <p:grpSpPr>
        <a:xfrm>
          <a:off x="0" y="0"/>
          <a:ext cx="0" cy="0"/>
          <a:chOff x="0" y="0"/>
          <a:chExt cx="0" cy="0"/>
        </a:xfrm>
      </p:grpSpPr>
      <p:sp>
        <p:nvSpPr>
          <p:cNvPr id="863" name="Google Shape;863;p113"/>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3"/>
          <p:cNvSpPr/>
          <p:nvPr/>
        </p:nvSpPr>
        <p:spPr>
          <a:xfrm>
            <a:off x="609575" y="1404750"/>
            <a:ext cx="7636500" cy="17907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Definition: Putting people at the heart of the design process.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Focus on understanding user needs, behaviors, and emotions.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HCD in federal digital service projects: A mindset and methodology.</a:t>
            </a:r>
            <a:endParaRPr sz="1350">
              <a:latin typeface="Inter"/>
              <a:ea typeface="Inter"/>
              <a:cs typeface="Inter"/>
              <a:sym typeface="Inter"/>
            </a:endParaRPr>
          </a:p>
        </p:txBody>
      </p:sp>
      <p:sp>
        <p:nvSpPr>
          <p:cNvPr id="865" name="Google Shape;865;p113"/>
          <p:cNvSpPr/>
          <p:nvPr/>
        </p:nvSpPr>
        <p:spPr>
          <a:xfrm>
            <a:off x="609600" y="609600"/>
            <a:ext cx="6764400" cy="342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250" b="1">
                <a:solidFill>
                  <a:srgbClr val="1B1B1B"/>
                </a:solidFill>
                <a:latin typeface="Inter"/>
                <a:ea typeface="Inter"/>
                <a:cs typeface="Inter"/>
                <a:sym typeface="Inter"/>
              </a:rPr>
              <a:t>What is Human-Centered Design (HCD)?</a:t>
            </a:r>
            <a:endParaRPr sz="2250" i="0" u="none" strike="noStrike" cap="none">
              <a:solidFill>
                <a:schemeClr val="dk1"/>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0"/>
        <p:cNvGrpSpPr/>
        <p:nvPr/>
      </p:nvGrpSpPr>
      <p:grpSpPr>
        <a:xfrm>
          <a:off x="0" y="0"/>
          <a:ext cx="0" cy="0"/>
          <a:chOff x="0" y="0"/>
          <a:chExt cx="0" cy="0"/>
        </a:xfrm>
      </p:grpSpPr>
      <p:pic>
        <p:nvPicPr>
          <p:cNvPr id="871" name="Google Shape;871;p114"/>
          <p:cNvPicPr preferRelativeResize="0"/>
          <p:nvPr/>
        </p:nvPicPr>
        <p:blipFill>
          <a:blip r:embed="rId3">
            <a:alphaModFix/>
          </a:blip>
          <a:stretch>
            <a:fillRect/>
          </a:stretch>
        </p:blipFill>
        <p:spPr>
          <a:xfrm>
            <a:off x="3693923" y="1295400"/>
            <a:ext cx="5602478" cy="3274501"/>
          </a:xfrm>
          <a:prstGeom prst="rect">
            <a:avLst/>
          </a:prstGeom>
          <a:noFill/>
          <a:ln>
            <a:noFill/>
          </a:ln>
        </p:spPr>
      </p:pic>
      <p:sp>
        <p:nvSpPr>
          <p:cNvPr id="872" name="Google Shape;872;p114"/>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4"/>
          <p:cNvSpPr/>
          <p:nvPr/>
        </p:nvSpPr>
        <p:spPr>
          <a:xfrm>
            <a:off x="459525" y="1404750"/>
            <a:ext cx="3756900" cy="32745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b="1">
                <a:solidFill>
                  <a:srgbClr val="1B1B1B"/>
                </a:solidFill>
                <a:latin typeface="Inter"/>
                <a:ea typeface="Inter"/>
                <a:cs typeface="Inter"/>
                <a:sym typeface="Inter"/>
              </a:rPr>
              <a:t>Empathy</a:t>
            </a:r>
            <a:r>
              <a:rPr lang="en" sz="1350">
                <a:solidFill>
                  <a:srgbClr val="1B1B1B"/>
                </a:solidFill>
                <a:latin typeface="Inter"/>
                <a:ea typeface="Inter"/>
                <a:cs typeface="Inter"/>
                <a:sym typeface="Inter"/>
              </a:rPr>
              <a:t>: Understanding user experiences.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b="1">
                <a:solidFill>
                  <a:srgbClr val="1B1B1B"/>
                </a:solidFill>
                <a:latin typeface="Inter"/>
                <a:ea typeface="Inter"/>
                <a:cs typeface="Inter"/>
                <a:sym typeface="Inter"/>
              </a:rPr>
              <a:t>User Research</a:t>
            </a:r>
            <a:r>
              <a:rPr lang="en" sz="1350">
                <a:solidFill>
                  <a:srgbClr val="1B1B1B"/>
                </a:solidFill>
                <a:latin typeface="Inter"/>
                <a:ea typeface="Inter"/>
                <a:cs typeface="Inter"/>
                <a:sym typeface="Inter"/>
              </a:rPr>
              <a:t>: Engaging directly with users.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b="1">
                <a:solidFill>
                  <a:srgbClr val="1B1B1B"/>
                </a:solidFill>
                <a:latin typeface="Inter"/>
                <a:ea typeface="Inter"/>
                <a:cs typeface="Inter"/>
                <a:sym typeface="Inter"/>
              </a:rPr>
              <a:t>Iterations</a:t>
            </a:r>
            <a:r>
              <a:rPr lang="en" sz="1350">
                <a:solidFill>
                  <a:srgbClr val="1B1B1B"/>
                </a:solidFill>
                <a:latin typeface="Inter"/>
                <a:ea typeface="Inter"/>
                <a:cs typeface="Inter"/>
                <a:sym typeface="Inter"/>
              </a:rPr>
              <a:t>: Testing and refining solutions.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b="1">
                <a:solidFill>
                  <a:srgbClr val="1B1B1B"/>
                </a:solidFill>
                <a:latin typeface="Inter"/>
                <a:ea typeface="Inter"/>
                <a:cs typeface="Inter"/>
                <a:sym typeface="Inter"/>
              </a:rPr>
              <a:t>Usability Testing</a:t>
            </a:r>
            <a:r>
              <a:rPr lang="en" sz="1350">
                <a:solidFill>
                  <a:srgbClr val="1B1B1B"/>
                </a:solidFill>
                <a:latin typeface="Inter"/>
                <a:ea typeface="Inter"/>
                <a:cs typeface="Inter"/>
                <a:sym typeface="Inter"/>
              </a:rPr>
              <a:t>: Ongoing user interaction with prototypes.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b="1">
                <a:solidFill>
                  <a:srgbClr val="1B1B1B"/>
                </a:solidFill>
                <a:latin typeface="Inter"/>
                <a:ea typeface="Inter"/>
                <a:cs typeface="Inter"/>
                <a:sym typeface="Inter"/>
              </a:rPr>
              <a:t>Design for Everyone</a:t>
            </a:r>
            <a:r>
              <a:rPr lang="en" sz="1350">
                <a:solidFill>
                  <a:srgbClr val="1B1B1B"/>
                </a:solidFill>
                <a:latin typeface="Inter"/>
                <a:ea typeface="Inter"/>
                <a:cs typeface="Inter"/>
                <a:sym typeface="Inter"/>
              </a:rPr>
              <a:t>: Inclusive design and accessibility.</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b="1">
                <a:solidFill>
                  <a:srgbClr val="1B1B1B"/>
                </a:solidFill>
                <a:latin typeface="Inter"/>
                <a:ea typeface="Inter"/>
                <a:cs typeface="Inter"/>
                <a:sym typeface="Inter"/>
              </a:rPr>
              <a:t>Collaboration</a:t>
            </a:r>
            <a:r>
              <a:rPr lang="en" sz="1350">
                <a:solidFill>
                  <a:srgbClr val="1B1B1B"/>
                </a:solidFill>
                <a:latin typeface="Inter"/>
                <a:ea typeface="Inter"/>
                <a:cs typeface="Inter"/>
                <a:sym typeface="Inter"/>
              </a:rPr>
              <a:t>: Cross-functional teamwork.</a:t>
            </a:r>
            <a:endParaRPr sz="1350">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874" name="Google Shape;874;p114"/>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Core principles of HCD</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9"/>
        <p:cNvGrpSpPr/>
        <p:nvPr/>
      </p:nvGrpSpPr>
      <p:grpSpPr>
        <a:xfrm>
          <a:off x="0" y="0"/>
          <a:ext cx="0" cy="0"/>
          <a:chOff x="0" y="0"/>
          <a:chExt cx="0" cy="0"/>
        </a:xfrm>
      </p:grpSpPr>
      <p:sp>
        <p:nvSpPr>
          <p:cNvPr id="880" name="Google Shape;880;p11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15"/>
          <p:cNvSpPr/>
          <p:nvPr/>
        </p:nvSpPr>
        <p:spPr>
          <a:xfrm>
            <a:off x="609575" y="1404750"/>
            <a:ext cx="7636500" cy="16995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Shifting focus from policy/system constraints to user needs.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Ensuring digital tools are functional, equitable, and accessible.</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Real-world example: VA.gov redesign.</a:t>
            </a:r>
            <a:endParaRPr sz="1350">
              <a:latin typeface="Inter"/>
              <a:ea typeface="Inter"/>
              <a:cs typeface="Inter"/>
              <a:sym typeface="Inter"/>
            </a:endParaRPr>
          </a:p>
        </p:txBody>
      </p:sp>
      <p:sp>
        <p:nvSpPr>
          <p:cNvPr id="882" name="Google Shape;882;p115"/>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250" b="1">
                <a:solidFill>
                  <a:srgbClr val="1B1B1B"/>
                </a:solidFill>
                <a:latin typeface="Inter"/>
                <a:ea typeface="Inter"/>
                <a:cs typeface="Inter"/>
                <a:sym typeface="Inter"/>
              </a:rPr>
              <a:t>HCD in Government</a:t>
            </a:r>
            <a:endParaRPr sz="2250" b="1">
              <a:latin typeface="Inter"/>
              <a:ea typeface="Inter"/>
              <a:cs typeface="Inter"/>
              <a:sym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7"/>
        <p:cNvGrpSpPr/>
        <p:nvPr/>
      </p:nvGrpSpPr>
      <p:grpSpPr>
        <a:xfrm>
          <a:off x="0" y="0"/>
          <a:ext cx="0" cy="0"/>
          <a:chOff x="0" y="0"/>
          <a:chExt cx="0" cy="0"/>
        </a:xfrm>
      </p:grpSpPr>
      <p:sp>
        <p:nvSpPr>
          <p:cNvPr id="888" name="Google Shape;888;p11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16"/>
          <p:cNvSpPr/>
          <p:nvPr/>
        </p:nvSpPr>
        <p:spPr>
          <a:xfrm>
            <a:off x="609575" y="1404750"/>
            <a:ext cx="7636500" cy="2374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Inter"/>
                <a:ea typeface="Inter"/>
                <a:cs typeface="Inter"/>
                <a:sym typeface="Inter"/>
              </a:rPr>
              <a:t>Definition: Integrating </a:t>
            </a:r>
            <a:r>
              <a:rPr lang="en" sz="1350" b="1">
                <a:solidFill>
                  <a:srgbClr val="1B1B1B"/>
                </a:solidFill>
                <a:latin typeface="Inter"/>
                <a:ea typeface="Inter"/>
                <a:cs typeface="Inter"/>
                <a:sym typeface="Inter"/>
              </a:rPr>
              <a:t>Dev</a:t>
            </a:r>
            <a:r>
              <a:rPr lang="en" sz="1350">
                <a:solidFill>
                  <a:srgbClr val="1B1B1B"/>
                </a:solidFill>
                <a:latin typeface="Inter"/>
                <a:ea typeface="Inter"/>
                <a:cs typeface="Inter"/>
                <a:sym typeface="Inter"/>
              </a:rPr>
              <a:t>elopment, </a:t>
            </a:r>
            <a:r>
              <a:rPr lang="en" sz="1350" b="1">
                <a:solidFill>
                  <a:srgbClr val="1B1B1B"/>
                </a:solidFill>
                <a:latin typeface="Inter"/>
                <a:ea typeface="Inter"/>
                <a:cs typeface="Inter"/>
                <a:sym typeface="Inter"/>
              </a:rPr>
              <a:t>Sec</a:t>
            </a:r>
            <a:r>
              <a:rPr lang="en" sz="1350">
                <a:solidFill>
                  <a:srgbClr val="1B1B1B"/>
                </a:solidFill>
                <a:latin typeface="Inter"/>
                <a:ea typeface="Inter"/>
                <a:cs typeface="Inter"/>
                <a:sym typeface="Inter"/>
              </a:rPr>
              <a:t>urity, and </a:t>
            </a:r>
            <a:r>
              <a:rPr lang="en" sz="1350" b="1">
                <a:solidFill>
                  <a:srgbClr val="1B1B1B"/>
                </a:solidFill>
                <a:latin typeface="Inter"/>
                <a:ea typeface="Inter"/>
                <a:cs typeface="Inter"/>
                <a:sym typeface="Inter"/>
              </a:rPr>
              <a:t>Op</a:t>
            </a:r>
            <a:r>
              <a:rPr lang="en" sz="1350">
                <a:solidFill>
                  <a:srgbClr val="1B1B1B"/>
                </a:solidFill>
                <a:latin typeface="Inter"/>
                <a:ea typeface="Inter"/>
                <a:cs typeface="Inter"/>
                <a:sym typeface="Inter"/>
              </a:rPr>
              <a:t>eration</a:t>
            </a:r>
            <a:r>
              <a:rPr lang="en" sz="1350" b="1">
                <a:solidFill>
                  <a:srgbClr val="1B1B1B"/>
                </a:solidFill>
                <a:latin typeface="Inter"/>
                <a:ea typeface="Inter"/>
                <a:cs typeface="Inter"/>
                <a:sym typeface="Inter"/>
              </a:rPr>
              <a:t>s</a:t>
            </a:r>
            <a:r>
              <a:rPr lang="en" sz="1350">
                <a:solidFill>
                  <a:srgbClr val="1B1B1B"/>
                </a:solidFill>
                <a:latin typeface="Inter"/>
                <a:ea typeface="Inter"/>
                <a:cs typeface="Inter"/>
                <a:sym typeface="Inter"/>
              </a:rPr>
              <a:t>.</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F2328"/>
                </a:solidFill>
                <a:highlight>
                  <a:srgbClr val="FFFFFF"/>
                </a:highlight>
                <a:latin typeface="Inter"/>
                <a:ea typeface="Inter"/>
                <a:cs typeface="Inter"/>
                <a:sym typeface="Inter"/>
              </a:rPr>
              <a:t>Modern approach to building and delivering secure software, servers, and digital services by integrating security into every step of the process.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Automating code deployment and maintenance tasks.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CI/CD pipeline: Continuous Integration and Continuous Delivery</a:t>
            </a:r>
            <a:endParaRPr sz="1350">
              <a:solidFill>
                <a:srgbClr val="1B1B1B"/>
              </a:solidFill>
              <a:latin typeface="Inter"/>
              <a:ea typeface="Inter"/>
              <a:cs typeface="Inter"/>
              <a:sym typeface="Inter"/>
            </a:endParaRPr>
          </a:p>
          <a:p>
            <a:pPr marL="914400" lvl="1"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Enables teams to make small, frequent updates to software to get to production quickly</a:t>
            </a:r>
            <a:endParaRPr sz="1350">
              <a:latin typeface="Inter"/>
              <a:ea typeface="Inter"/>
              <a:cs typeface="Inter"/>
              <a:sym typeface="Inter"/>
            </a:endParaRPr>
          </a:p>
        </p:txBody>
      </p:sp>
      <p:sp>
        <p:nvSpPr>
          <p:cNvPr id="890" name="Google Shape;890;p116"/>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What is DevSecOps?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5"/>
        <p:cNvGrpSpPr/>
        <p:nvPr/>
      </p:nvGrpSpPr>
      <p:grpSpPr>
        <a:xfrm>
          <a:off x="0" y="0"/>
          <a:ext cx="0" cy="0"/>
          <a:chOff x="0" y="0"/>
          <a:chExt cx="0" cy="0"/>
        </a:xfrm>
      </p:grpSpPr>
      <p:sp>
        <p:nvSpPr>
          <p:cNvPr id="896" name="Google Shape;896;p11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7" name="Google Shape;897;p117"/>
          <p:cNvPicPr preferRelativeResize="0"/>
          <p:nvPr/>
        </p:nvPicPr>
        <p:blipFill>
          <a:blip r:embed="rId3">
            <a:alphaModFix/>
          </a:blip>
          <a:stretch>
            <a:fillRect/>
          </a:stretch>
        </p:blipFill>
        <p:spPr>
          <a:xfrm>
            <a:off x="152400" y="1098550"/>
            <a:ext cx="8839200" cy="2946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2"/>
        <p:cNvGrpSpPr/>
        <p:nvPr/>
      </p:nvGrpSpPr>
      <p:grpSpPr>
        <a:xfrm>
          <a:off x="0" y="0"/>
          <a:ext cx="0" cy="0"/>
          <a:chOff x="0" y="0"/>
          <a:chExt cx="0" cy="0"/>
        </a:xfrm>
      </p:grpSpPr>
      <p:sp>
        <p:nvSpPr>
          <p:cNvPr id="903" name="Google Shape;903;p118"/>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4" name="Google Shape;904;p118"/>
          <p:cNvPicPr preferRelativeResize="0"/>
          <p:nvPr/>
        </p:nvPicPr>
        <p:blipFill>
          <a:blip r:embed="rId3">
            <a:alphaModFix/>
          </a:blip>
          <a:stretch>
            <a:fillRect/>
          </a:stretch>
        </p:blipFill>
        <p:spPr>
          <a:xfrm>
            <a:off x="2333900" y="333650"/>
            <a:ext cx="4440526" cy="44405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9"/>
        <p:cNvGrpSpPr/>
        <p:nvPr/>
      </p:nvGrpSpPr>
      <p:grpSpPr>
        <a:xfrm>
          <a:off x="0" y="0"/>
          <a:ext cx="0" cy="0"/>
          <a:chOff x="0" y="0"/>
          <a:chExt cx="0" cy="0"/>
        </a:xfrm>
      </p:grpSpPr>
      <p:sp>
        <p:nvSpPr>
          <p:cNvPr id="910" name="Google Shape;910;p119"/>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9"/>
          <p:cNvSpPr/>
          <p:nvPr/>
        </p:nvSpPr>
        <p:spPr>
          <a:xfrm>
            <a:off x="609575" y="1404750"/>
            <a:ext cx="7636500" cy="2321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latin typeface="Inter"/>
                <a:ea typeface="Inter"/>
                <a:cs typeface="Inter"/>
                <a:sym typeface="Inter"/>
              </a:rPr>
              <a:t>DevSecOps helps federal agencies deliver stable, scalable, and secure digital services that meet mission needs—without sacrificing speed, quality, or compliance.</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Automates code deployment and testing to reduce manual errors</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Speeds delivery of new features while maintaining security</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Maintains robust, compliant systems with continuous monitoring</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Supports secure data handling and reliable backups</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
        <p:nvSpPr>
          <p:cNvPr id="912" name="Google Shape;912;p119"/>
          <p:cNvSpPr/>
          <p:nvPr/>
        </p:nvSpPr>
        <p:spPr>
          <a:xfrm>
            <a:off x="609600" y="609600"/>
            <a:ext cx="73506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DevSecOps on Federal Projects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7"/>
        <p:cNvGrpSpPr/>
        <p:nvPr/>
      </p:nvGrpSpPr>
      <p:grpSpPr>
        <a:xfrm>
          <a:off x="0" y="0"/>
          <a:ext cx="0" cy="0"/>
          <a:chOff x="0" y="0"/>
          <a:chExt cx="0" cy="0"/>
        </a:xfrm>
      </p:grpSpPr>
      <p:sp>
        <p:nvSpPr>
          <p:cNvPr id="918" name="Google Shape;918;p120"/>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20"/>
          <p:cNvSpPr/>
          <p:nvPr/>
        </p:nvSpPr>
        <p:spPr>
          <a:xfrm>
            <a:off x="609575" y="1404750"/>
            <a:ext cx="7636500" cy="1333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"Design is the compass, and DevSecOps is the engine."</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Combined approach supports user value + technical reliability</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Promotes shared responsibility across teams</a:t>
            </a:r>
            <a:endParaRPr sz="1350">
              <a:solidFill>
                <a:srgbClr val="1B1B1B"/>
              </a:solidFill>
              <a:latin typeface="Nunito"/>
              <a:ea typeface="Nunito"/>
              <a:cs typeface="Nunito"/>
              <a:sym typeface="Nunito"/>
            </a:endParaRPr>
          </a:p>
        </p:txBody>
      </p:sp>
      <p:sp>
        <p:nvSpPr>
          <p:cNvPr id="920" name="Google Shape;920;p120"/>
          <p:cNvSpPr/>
          <p:nvPr/>
        </p:nvSpPr>
        <p:spPr>
          <a:xfrm>
            <a:off x="609600" y="609600"/>
            <a:ext cx="7280700" cy="3429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2250" b="1">
                <a:solidFill>
                  <a:srgbClr val="1F2328"/>
                </a:solidFill>
                <a:highlight>
                  <a:srgbClr val="FFFFFF"/>
                </a:highlight>
                <a:latin typeface="Inter"/>
                <a:ea typeface="Inter"/>
                <a:cs typeface="Inter"/>
                <a:sym typeface="Inter"/>
              </a:rPr>
              <a:t>HCD + DevSecOps: The power combo</a:t>
            </a:r>
            <a:endParaRPr sz="2250" b="1">
              <a:latin typeface="Inter"/>
              <a:ea typeface="Inter"/>
              <a:cs typeface="Inter"/>
              <a:sym typeface="Inte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121"/>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21"/>
          <p:cNvSpPr/>
          <p:nvPr/>
        </p:nvSpPr>
        <p:spPr>
          <a:xfrm>
            <a:off x="609575" y="1404750"/>
            <a:ext cx="5367600" cy="180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350">
                <a:solidFill>
                  <a:schemeClr val="dk1"/>
                </a:solidFill>
                <a:latin typeface="Inter"/>
                <a:ea typeface="Inter"/>
                <a:cs typeface="Inter"/>
                <a:sym typeface="Inter"/>
              </a:rPr>
              <a:t>Using a fictional case study (e.g., a federal agency project) to create a sample sprint backlog, breaking it into user stories. </a:t>
            </a:r>
            <a:endParaRPr sz="1350">
              <a:solidFill>
                <a:schemeClr val="dk1"/>
              </a:solidFill>
              <a:latin typeface="Inter"/>
              <a:ea typeface="Inter"/>
              <a:cs typeface="Inter"/>
              <a:sym typeface="Inter"/>
            </a:endParaRPr>
          </a:p>
          <a:p>
            <a:pPr marL="0" lvl="0" indent="0" algn="l" rtl="0">
              <a:lnSpc>
                <a:spcPct val="115000"/>
              </a:lnSpc>
              <a:spcBef>
                <a:spcPts val="0"/>
              </a:spcBef>
              <a:spcAft>
                <a:spcPts val="0"/>
              </a:spcAft>
              <a:buNone/>
            </a:pPr>
            <a:endParaRPr sz="1350">
              <a:solidFill>
                <a:schemeClr val="dk1"/>
              </a:solidFill>
              <a:latin typeface="Inter"/>
              <a:ea typeface="Inter"/>
              <a:cs typeface="Inter"/>
              <a:sym typeface="Inter"/>
            </a:endParaRPr>
          </a:p>
          <a:p>
            <a:pPr marL="0" lvl="0" indent="0" algn="l" rtl="0">
              <a:lnSpc>
                <a:spcPct val="115000"/>
              </a:lnSpc>
              <a:spcBef>
                <a:spcPts val="0"/>
              </a:spcBef>
              <a:spcAft>
                <a:spcPts val="0"/>
              </a:spcAft>
              <a:buNone/>
            </a:pPr>
            <a:r>
              <a:rPr lang="en" sz="1350">
                <a:solidFill>
                  <a:schemeClr val="dk1"/>
                </a:solidFill>
                <a:latin typeface="Inter"/>
                <a:ea typeface="Inter"/>
                <a:cs typeface="Inter"/>
                <a:sym typeface="Inter"/>
              </a:rPr>
              <a:t>Participants will work in groups to prioritize tasks and plan the sprint.</a:t>
            </a:r>
            <a:r>
              <a:rPr lang="en" sz="1350" b="1">
                <a:solidFill>
                  <a:srgbClr val="1B1B1B"/>
                </a:solidFill>
                <a:latin typeface="Inter"/>
                <a:ea typeface="Inter"/>
                <a:cs typeface="Inter"/>
                <a:sym typeface="Inter"/>
              </a:rPr>
              <a:t> </a:t>
            </a:r>
            <a:endParaRPr sz="1350">
              <a:solidFill>
                <a:srgbClr val="1B1B1B"/>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
        <p:nvSpPr>
          <p:cNvPr id="928" name="Google Shape;928;p121"/>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Create a Sprint Backlog</a:t>
            </a:r>
            <a:endParaRPr sz="2250" b="0" i="0" u="none" strike="noStrike" cap="none">
              <a:solidFill>
                <a:schemeClr val="dk1"/>
              </a:solidFill>
              <a:latin typeface="Calibri"/>
              <a:ea typeface="Calibri"/>
              <a:cs typeface="Calibri"/>
              <a:sym typeface="Calibri"/>
            </a:endParaRPr>
          </a:p>
        </p:txBody>
      </p:sp>
      <p:pic>
        <p:nvPicPr>
          <p:cNvPr id="929" name="Google Shape;929;p121"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4"/>
        <p:cNvGrpSpPr/>
        <p:nvPr/>
      </p:nvGrpSpPr>
      <p:grpSpPr>
        <a:xfrm>
          <a:off x="0" y="0"/>
          <a:ext cx="0" cy="0"/>
          <a:chOff x="0" y="0"/>
          <a:chExt cx="0" cy="0"/>
        </a:xfrm>
      </p:grpSpPr>
      <p:sp>
        <p:nvSpPr>
          <p:cNvPr id="935" name="Google Shape;935;p122"/>
          <p:cNvSpPr/>
          <p:nvPr/>
        </p:nvSpPr>
        <p:spPr>
          <a:xfrm>
            <a:off x="609600" y="2300300"/>
            <a:ext cx="7274100" cy="5478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4000" b="1">
                <a:solidFill>
                  <a:srgbClr val="1F2328"/>
                </a:solidFill>
                <a:highlight>
                  <a:srgbClr val="FFFFFF"/>
                </a:highlight>
                <a:latin typeface="Calibri"/>
                <a:ea typeface="Calibri"/>
                <a:cs typeface="Calibri"/>
                <a:sym typeface="Calibri"/>
              </a:rPr>
              <a:t>Digital Service Delivery Providers: Sources of Supply</a:t>
            </a:r>
            <a:endParaRPr sz="4000" b="1">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4"/>
        <p:cNvGrpSpPr/>
        <p:nvPr/>
      </p:nvGrpSpPr>
      <p:grpSpPr>
        <a:xfrm>
          <a:off x="0" y="0"/>
          <a:ext cx="0" cy="0"/>
          <a:chOff x="0" y="0"/>
          <a:chExt cx="0" cy="0"/>
        </a:xfrm>
      </p:grpSpPr>
      <p:sp>
        <p:nvSpPr>
          <p:cNvPr id="505" name="Google Shape;505;p69"/>
          <p:cNvSpPr/>
          <p:nvPr/>
        </p:nvSpPr>
        <p:spPr>
          <a:xfrm>
            <a:off x="609575" y="384000"/>
            <a:ext cx="7636500" cy="685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800"/>
              </a:spcBef>
              <a:spcAft>
                <a:spcPts val="0"/>
              </a:spcAft>
              <a:buClr>
                <a:schemeClr val="dk1"/>
              </a:buClr>
              <a:buSzPts val="1100"/>
              <a:buFont typeface="Arial"/>
              <a:buNone/>
            </a:pPr>
            <a:r>
              <a:rPr lang="en" sz="3200">
                <a:solidFill>
                  <a:schemeClr val="dk1"/>
                </a:solidFill>
                <a:latin typeface="Calibri"/>
                <a:ea typeface="Calibri"/>
                <a:cs typeface="Calibri"/>
                <a:sym typeface="Calibri"/>
              </a:rPr>
              <a:t>Defining Digital Services </a:t>
            </a:r>
            <a:endParaRPr/>
          </a:p>
        </p:txBody>
      </p:sp>
      <p:sp>
        <p:nvSpPr>
          <p:cNvPr id="506" name="Google Shape;506;p69"/>
          <p:cNvSpPr/>
          <p:nvPr/>
        </p:nvSpPr>
        <p:spPr>
          <a:xfrm>
            <a:off x="609575" y="1295400"/>
            <a:ext cx="7636500" cy="2809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endParaRPr sz="3200">
              <a:solidFill>
                <a:schemeClr val="dk1"/>
              </a:solidFill>
              <a:latin typeface="Calibri"/>
              <a:ea typeface="Calibri"/>
              <a:cs typeface="Calibri"/>
              <a:sym typeface="Calibri"/>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services” refers to “the delivery of digital information (data or content) and transactional services (e.g., online forms, benefits applications) across a variety of platforms, devices, and delivery mechanisms (e.g., websites, mobile applications, and social media).” Digital services may be delivered to internal customers, external customers, or both.</a:t>
            </a: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Government Strategy</a:t>
            </a:r>
            <a:endParaRPr sz="1800" i="1">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0"/>
        <p:cNvGrpSpPr/>
        <p:nvPr/>
      </p:nvGrpSpPr>
      <p:grpSpPr>
        <a:xfrm>
          <a:off x="0" y="0"/>
          <a:ext cx="0" cy="0"/>
          <a:chOff x="0" y="0"/>
          <a:chExt cx="0" cy="0"/>
        </a:xfrm>
      </p:grpSpPr>
      <p:sp>
        <p:nvSpPr>
          <p:cNvPr id="941" name="Google Shape;941;p123"/>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23"/>
          <p:cNvSpPr/>
          <p:nvPr/>
        </p:nvSpPr>
        <p:spPr>
          <a:xfrm>
            <a:off x="609575" y="1404750"/>
            <a:ext cx="7636500" cy="2869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Agencies now have in-house digital service teams (e.g., U.S. DOGE Service – USDS).</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Teams vary in mission and structure but share goals:</a:t>
            </a:r>
            <a:endParaRPr sz="1350">
              <a:solidFill>
                <a:srgbClr val="1B1B1B"/>
              </a:solidFill>
              <a:latin typeface="Nunito"/>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sz="1350">
                <a:solidFill>
                  <a:srgbClr val="1B1B1B"/>
                </a:solidFill>
                <a:latin typeface="Nunito"/>
                <a:ea typeface="Nunito"/>
                <a:cs typeface="Nunito"/>
                <a:sym typeface="Nunito"/>
              </a:rPr>
              <a:t>Promote agile, iterative development</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Apply human-centered design (HCD)</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Improve procurement (e.g., modular contracting)</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Support implementation and delivery</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endParaRPr sz="1350">
              <a:solidFill>
                <a:srgbClr val="1B1B1B"/>
              </a:solidFill>
              <a:latin typeface="Nunito"/>
              <a:ea typeface="Nunito"/>
              <a:cs typeface="Nunito"/>
              <a:sym typeface="Nunito"/>
            </a:endParaRPr>
          </a:p>
        </p:txBody>
      </p:sp>
      <p:sp>
        <p:nvSpPr>
          <p:cNvPr id="943" name="Google Shape;943;p123"/>
          <p:cNvSpPr/>
          <p:nvPr/>
        </p:nvSpPr>
        <p:spPr>
          <a:xfrm>
            <a:off x="609600" y="609600"/>
            <a:ext cx="7280700" cy="3429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2250" b="1">
                <a:solidFill>
                  <a:srgbClr val="1F2328"/>
                </a:solidFill>
                <a:highlight>
                  <a:srgbClr val="FFFFFF"/>
                </a:highlight>
                <a:latin typeface="Inter"/>
                <a:ea typeface="Inter"/>
                <a:cs typeface="Inter"/>
                <a:sym typeface="Inter"/>
              </a:rPr>
              <a:t>The Government Ecosystem</a:t>
            </a:r>
            <a:endParaRPr sz="2250" b="1">
              <a:latin typeface="Inter"/>
              <a:ea typeface="Inter"/>
              <a:cs typeface="Inter"/>
              <a:sym typeface="Inte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8"/>
        <p:cNvGrpSpPr/>
        <p:nvPr/>
      </p:nvGrpSpPr>
      <p:grpSpPr>
        <a:xfrm>
          <a:off x="0" y="0"/>
          <a:ext cx="0" cy="0"/>
          <a:chOff x="0" y="0"/>
          <a:chExt cx="0" cy="0"/>
        </a:xfrm>
      </p:grpSpPr>
      <p:sp>
        <p:nvSpPr>
          <p:cNvPr id="949" name="Google Shape;949;p124"/>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24"/>
          <p:cNvSpPr/>
          <p:nvPr/>
        </p:nvSpPr>
        <p:spPr>
          <a:xfrm>
            <a:off x="609575" y="1404750"/>
            <a:ext cx="7636500" cy="3131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Vendors provide critical expertise and capacity:</a:t>
            </a:r>
            <a:endParaRPr sz="1350">
              <a:solidFill>
                <a:srgbClr val="1B1B1B"/>
              </a:solidFill>
              <a:latin typeface="Nunito"/>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sz="1350">
                <a:solidFill>
                  <a:srgbClr val="1B1B1B"/>
                </a:solidFill>
                <a:latin typeface="Nunito"/>
                <a:ea typeface="Nunito"/>
                <a:cs typeface="Nunito"/>
                <a:sym typeface="Nunito"/>
              </a:rPr>
              <a:t>Large firms (IBM, Booz Allen)</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Resellers &amp; value-add resellers</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Non-traditional firms (startups, commercial tech)</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Joint ventures and shared service providers</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Public-private partnerships</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External vendors complement internal teams.</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endParaRPr sz="1350">
              <a:solidFill>
                <a:srgbClr val="1B1B1B"/>
              </a:solidFill>
              <a:latin typeface="Nunito"/>
              <a:ea typeface="Nunito"/>
              <a:cs typeface="Nunito"/>
              <a:sym typeface="Nunito"/>
            </a:endParaRPr>
          </a:p>
        </p:txBody>
      </p:sp>
      <p:sp>
        <p:nvSpPr>
          <p:cNvPr id="951" name="Google Shape;951;p124"/>
          <p:cNvSpPr/>
          <p:nvPr/>
        </p:nvSpPr>
        <p:spPr>
          <a:xfrm>
            <a:off x="609600" y="609600"/>
            <a:ext cx="7280700" cy="3429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2250" b="1">
                <a:solidFill>
                  <a:srgbClr val="1F2328"/>
                </a:solidFill>
                <a:highlight>
                  <a:srgbClr val="FFFFFF"/>
                </a:highlight>
                <a:latin typeface="Inter"/>
                <a:ea typeface="Inter"/>
                <a:cs typeface="Inter"/>
                <a:sym typeface="Inter"/>
              </a:rPr>
              <a:t>The Private Sector Landscape</a:t>
            </a:r>
            <a:endParaRPr sz="2250" b="1">
              <a:latin typeface="Inter"/>
              <a:ea typeface="Inter"/>
              <a:cs typeface="Inter"/>
              <a:sym typeface="Inte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6"/>
        <p:cNvGrpSpPr/>
        <p:nvPr/>
      </p:nvGrpSpPr>
      <p:grpSpPr>
        <a:xfrm>
          <a:off x="0" y="0"/>
          <a:ext cx="0" cy="0"/>
          <a:chOff x="0" y="0"/>
          <a:chExt cx="0" cy="0"/>
        </a:xfrm>
      </p:grpSpPr>
      <p:sp>
        <p:nvSpPr>
          <p:cNvPr id="957" name="Google Shape;957;p12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25"/>
          <p:cNvSpPr/>
          <p:nvPr/>
        </p:nvSpPr>
        <p:spPr>
          <a:xfrm>
            <a:off x="609575" y="1404750"/>
            <a:ext cx="7636500" cy="1333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Many companies now specialize in public-sector digital services</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Digital Service Coalition (DSC) includes numerous active vendors</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endParaRPr sz="1350">
              <a:solidFill>
                <a:srgbClr val="1B1B1B"/>
              </a:solidFill>
              <a:latin typeface="Nunito"/>
              <a:ea typeface="Nunito"/>
              <a:cs typeface="Nunito"/>
              <a:sym typeface="Nunito"/>
            </a:endParaRPr>
          </a:p>
        </p:txBody>
      </p:sp>
      <p:sp>
        <p:nvSpPr>
          <p:cNvPr id="959" name="Google Shape;959;p125"/>
          <p:cNvSpPr/>
          <p:nvPr/>
        </p:nvSpPr>
        <p:spPr>
          <a:xfrm>
            <a:off x="609600" y="609600"/>
            <a:ext cx="7280700" cy="3429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2250" b="1">
                <a:solidFill>
                  <a:srgbClr val="1F2328"/>
                </a:solidFill>
                <a:highlight>
                  <a:srgbClr val="FFFFFF"/>
                </a:highlight>
                <a:latin typeface="Inter"/>
                <a:ea typeface="Inter"/>
                <a:cs typeface="Inter"/>
                <a:sym typeface="Inter"/>
              </a:rPr>
              <a:t>The growing digital service supplier community</a:t>
            </a:r>
            <a:endParaRPr sz="2250" b="1">
              <a:solidFill>
                <a:srgbClr val="1F2328"/>
              </a:solidFill>
              <a:highlight>
                <a:srgbClr val="FFFFFF"/>
              </a:highlight>
              <a:latin typeface="Inter"/>
              <a:ea typeface="Inter"/>
              <a:cs typeface="Inter"/>
              <a:sym typeface="Inte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4"/>
        <p:cNvGrpSpPr/>
        <p:nvPr/>
      </p:nvGrpSpPr>
      <p:grpSpPr>
        <a:xfrm>
          <a:off x="0" y="0"/>
          <a:ext cx="0" cy="0"/>
          <a:chOff x="0" y="0"/>
          <a:chExt cx="0" cy="0"/>
        </a:xfrm>
      </p:grpSpPr>
      <p:sp>
        <p:nvSpPr>
          <p:cNvPr id="965" name="Google Shape;965;p12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26"/>
          <p:cNvSpPr/>
          <p:nvPr/>
        </p:nvSpPr>
        <p:spPr>
          <a:xfrm>
            <a:off x="609575" y="1404750"/>
            <a:ext cx="7636500" cy="312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b="1">
                <a:solidFill>
                  <a:srgbClr val="1B1B1B"/>
                </a:solidFill>
                <a:latin typeface="Nunito"/>
                <a:ea typeface="Nunito"/>
                <a:cs typeface="Nunito"/>
                <a:sym typeface="Nunito"/>
              </a:rPr>
              <a:t>Contract Vehicles Overview</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Selecting the right vehicle impacts speed and flexibility.</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Common options:</a:t>
            </a:r>
            <a:endParaRPr sz="135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Open Market – Full competition via SAM.gov (RFPs, RFIs, RFQs)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GWACs – Cross-agency contracts for complex IT (e.g., SEWP V, Alliant 2)</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GSA MAS – Broad vendor access with pre-negotiated terms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Agency-Specific Vehicles – Tailored BPAs/IDIQs (e.g., VA SPRUCE, SEC BPA)</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350" i="1">
                <a:solidFill>
                  <a:srgbClr val="1B1B1B"/>
                </a:solidFill>
                <a:latin typeface="Nunito"/>
                <a:ea typeface="Nunito"/>
                <a:cs typeface="Nunito"/>
                <a:sym typeface="Nunito"/>
              </a:rPr>
              <a:t>Agency-specific vehicles increasingly support Agile and HCD practices.</a:t>
            </a:r>
            <a:endParaRPr sz="1350" i="1">
              <a:solidFill>
                <a:srgbClr val="1B1B1B"/>
              </a:solidFill>
              <a:latin typeface="Nunito"/>
              <a:ea typeface="Nunito"/>
              <a:cs typeface="Nunito"/>
              <a:sym typeface="Nunito"/>
            </a:endParaRPr>
          </a:p>
        </p:txBody>
      </p:sp>
      <p:sp>
        <p:nvSpPr>
          <p:cNvPr id="967" name="Google Shape;967;p126"/>
          <p:cNvSpPr/>
          <p:nvPr/>
        </p:nvSpPr>
        <p:spPr>
          <a:xfrm>
            <a:off x="609600" y="609600"/>
            <a:ext cx="7280700" cy="3429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2250" b="1">
                <a:solidFill>
                  <a:srgbClr val="1F2328"/>
                </a:solidFill>
                <a:highlight>
                  <a:srgbClr val="FFFFFF"/>
                </a:highlight>
                <a:latin typeface="Inter"/>
                <a:ea typeface="Inter"/>
                <a:cs typeface="Inter"/>
                <a:sym typeface="Inter"/>
              </a:rPr>
              <a:t>Choosing the Right Contract Vehicle</a:t>
            </a:r>
            <a:endParaRPr sz="2250" b="1">
              <a:solidFill>
                <a:srgbClr val="1F2328"/>
              </a:solidFill>
              <a:highlight>
                <a:srgbClr val="FFFFFF"/>
              </a:highlight>
              <a:latin typeface="Inter"/>
              <a:ea typeface="Inter"/>
              <a:cs typeface="Inter"/>
              <a:sym typeface="Inte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2"/>
        <p:cNvGrpSpPr/>
        <p:nvPr/>
      </p:nvGrpSpPr>
      <p:grpSpPr>
        <a:xfrm>
          <a:off x="0" y="0"/>
          <a:ext cx="0" cy="0"/>
          <a:chOff x="0" y="0"/>
          <a:chExt cx="0" cy="0"/>
        </a:xfrm>
      </p:grpSpPr>
      <p:sp>
        <p:nvSpPr>
          <p:cNvPr id="973" name="Google Shape;973;p12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27"/>
          <p:cNvSpPr/>
          <p:nvPr/>
        </p:nvSpPr>
        <p:spPr>
          <a:xfrm>
            <a:off x="609575" y="1404750"/>
            <a:ext cx="7636500" cy="3235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b="1">
                <a:solidFill>
                  <a:srgbClr val="1B1B1B"/>
                </a:solidFill>
                <a:latin typeface="Nunito"/>
                <a:ea typeface="Nunito"/>
                <a:cs typeface="Nunito"/>
                <a:sym typeface="Nunito"/>
              </a:rPr>
              <a:t>Common Collaboration Models</a:t>
            </a:r>
            <a:endParaRPr sz="1350" b="1">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Staff Augmentation: Vendors fill specific skill gaps on federal teams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Full Team Delivery: Vendors handle delivery independently</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Co-Delivery / Hybrid Teams: Integrated vendor-agency teams with shared roles</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350" i="1">
                <a:solidFill>
                  <a:srgbClr val="1B1B1B"/>
                </a:solidFill>
                <a:latin typeface="Nunito"/>
                <a:ea typeface="Nunito"/>
                <a:cs typeface="Nunito"/>
                <a:sym typeface="Nunito"/>
              </a:rPr>
              <a:t>Choose based on budget, risk, and delivery needs</a:t>
            </a:r>
            <a:endParaRPr sz="1350" i="1">
              <a:solidFill>
                <a:srgbClr val="1B1B1B"/>
              </a:solidFill>
              <a:latin typeface="Nunito"/>
              <a:ea typeface="Nunito"/>
              <a:cs typeface="Nunito"/>
              <a:sym typeface="Nunito"/>
            </a:endParaRPr>
          </a:p>
        </p:txBody>
      </p:sp>
      <p:sp>
        <p:nvSpPr>
          <p:cNvPr id="975" name="Google Shape;975;p127"/>
          <p:cNvSpPr/>
          <p:nvPr/>
        </p:nvSpPr>
        <p:spPr>
          <a:xfrm>
            <a:off x="609600" y="609600"/>
            <a:ext cx="7280700" cy="3429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2250" b="1">
                <a:solidFill>
                  <a:srgbClr val="1F2328"/>
                </a:solidFill>
                <a:highlight>
                  <a:srgbClr val="FFFFFF"/>
                </a:highlight>
                <a:latin typeface="Inter"/>
                <a:ea typeface="Inter"/>
                <a:cs typeface="Inter"/>
                <a:sym typeface="Inter"/>
              </a:rPr>
              <a:t>Collaboration Models Between Agencies and Vendors</a:t>
            </a:r>
            <a:endParaRPr sz="2250" b="1">
              <a:solidFill>
                <a:srgbClr val="1F2328"/>
              </a:solidFill>
              <a:highlight>
                <a:srgbClr val="FFFFFF"/>
              </a:highlight>
              <a:latin typeface="Inter"/>
              <a:ea typeface="Inter"/>
              <a:cs typeface="Inter"/>
              <a:sym typeface="Inte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0"/>
        <p:cNvGrpSpPr/>
        <p:nvPr/>
      </p:nvGrpSpPr>
      <p:grpSpPr>
        <a:xfrm>
          <a:off x="0" y="0"/>
          <a:ext cx="0" cy="0"/>
          <a:chOff x="0" y="0"/>
          <a:chExt cx="0" cy="0"/>
        </a:xfrm>
      </p:grpSpPr>
      <p:sp>
        <p:nvSpPr>
          <p:cNvPr id="981" name="Google Shape;981;p128"/>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28"/>
          <p:cNvSpPr/>
          <p:nvPr/>
        </p:nvSpPr>
        <p:spPr>
          <a:xfrm>
            <a:off x="609575" y="1404750"/>
            <a:ext cx="7636500" cy="3298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“Who Does What” in Practice</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Example 1: Vendor conducts user research; agency owns backend</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Example 2: Large integrator runs DevSecOps; consultancy leads UX</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Example 3: Joint sprint planning between vendor and internal product team</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350" i="1">
                <a:solidFill>
                  <a:srgbClr val="1B1B1B"/>
                </a:solidFill>
                <a:latin typeface="Nunito"/>
                <a:ea typeface="Nunito"/>
                <a:cs typeface="Nunito"/>
                <a:sym typeface="Nunito"/>
              </a:rPr>
              <a:t>Hybrid delivery depends on clear roles, communication, and shared goals</a:t>
            </a:r>
            <a:endParaRPr sz="1350" i="1">
              <a:solidFill>
                <a:srgbClr val="1B1B1B"/>
              </a:solidFill>
              <a:latin typeface="Nunito"/>
              <a:ea typeface="Nunito"/>
              <a:cs typeface="Nunito"/>
              <a:sym typeface="Nunito"/>
            </a:endParaRPr>
          </a:p>
        </p:txBody>
      </p:sp>
      <p:sp>
        <p:nvSpPr>
          <p:cNvPr id="983" name="Google Shape;983;p128"/>
          <p:cNvSpPr/>
          <p:nvPr/>
        </p:nvSpPr>
        <p:spPr>
          <a:xfrm>
            <a:off x="609600" y="609600"/>
            <a:ext cx="7280700" cy="3429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2250" b="1">
                <a:solidFill>
                  <a:srgbClr val="1F2328"/>
                </a:solidFill>
                <a:highlight>
                  <a:srgbClr val="FFFFFF"/>
                </a:highlight>
                <a:latin typeface="Inter"/>
                <a:ea typeface="Inter"/>
                <a:cs typeface="Inter"/>
                <a:sym typeface="Inter"/>
              </a:rPr>
              <a:t>Real examples of “Who does what”</a:t>
            </a:r>
            <a:endParaRPr sz="2250" b="1">
              <a:solidFill>
                <a:srgbClr val="1F2328"/>
              </a:solidFill>
              <a:highlight>
                <a:srgbClr val="FFFFFF"/>
              </a:highlight>
              <a:latin typeface="Inter"/>
              <a:ea typeface="Inter"/>
              <a:cs typeface="Inter"/>
              <a:sym typeface="Inte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29"/>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Services Tech Bootcamp</a:t>
            </a:r>
            <a:endParaRPr/>
          </a:p>
        </p:txBody>
      </p:sp>
      <p:sp>
        <p:nvSpPr>
          <p:cNvPr id="989" name="Google Shape;989;p129"/>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3</a:t>
            </a:r>
            <a:endParaRPr sz="4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4"/>
        <p:cNvGrpSpPr/>
        <p:nvPr/>
      </p:nvGrpSpPr>
      <p:grpSpPr>
        <a:xfrm>
          <a:off x="0" y="0"/>
          <a:ext cx="0" cy="0"/>
          <a:chOff x="0" y="0"/>
          <a:chExt cx="0" cy="0"/>
        </a:xfrm>
      </p:grpSpPr>
      <p:sp>
        <p:nvSpPr>
          <p:cNvPr id="995" name="Google Shape;995;p130"/>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0"/>
          <p:cNvSpPr/>
          <p:nvPr/>
        </p:nvSpPr>
        <p:spPr>
          <a:xfrm>
            <a:off x="609575" y="1404750"/>
            <a:ext cx="7636500" cy="21990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Today’s acquisition professionals operate in a fast-changing digital environment.</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From cloud platforms to custom software, your work increasingly intersects with technology.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Understanding key digital concepts helps ensure that procurement supports secure, scalable, user-centered public services.</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
        <p:nvSpPr>
          <p:cNvPr id="997" name="Google Shape;997;p130"/>
          <p:cNvSpPr/>
          <p:nvPr/>
        </p:nvSpPr>
        <p:spPr>
          <a:xfrm>
            <a:off x="609600" y="609600"/>
            <a:ext cx="73419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Why Digital Service Tech Matters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2"/>
        <p:cNvGrpSpPr/>
        <p:nvPr/>
      </p:nvGrpSpPr>
      <p:grpSpPr>
        <a:xfrm>
          <a:off x="0" y="0"/>
          <a:ext cx="0" cy="0"/>
          <a:chOff x="0" y="0"/>
          <a:chExt cx="0" cy="0"/>
        </a:xfrm>
      </p:grpSpPr>
      <p:sp>
        <p:nvSpPr>
          <p:cNvPr id="1003" name="Google Shape;1003;p131"/>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1"/>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Five essential tech topics</a:t>
            </a:r>
            <a:endParaRPr sz="2250" b="0" i="0" u="none" strike="noStrike" cap="none">
              <a:solidFill>
                <a:schemeClr val="dk1"/>
              </a:solidFill>
              <a:latin typeface="Calibri"/>
              <a:ea typeface="Calibri"/>
              <a:cs typeface="Calibri"/>
              <a:sym typeface="Calibri"/>
            </a:endParaRPr>
          </a:p>
        </p:txBody>
      </p:sp>
      <p:graphicFrame>
        <p:nvGraphicFramePr>
          <p:cNvPr id="1005" name="Google Shape;1005;p131"/>
          <p:cNvGraphicFramePr/>
          <p:nvPr/>
        </p:nvGraphicFramePr>
        <p:xfrm>
          <a:off x="725050" y="1435550"/>
          <a:ext cx="3000000" cy="3000000"/>
        </p:xfrm>
        <a:graphic>
          <a:graphicData uri="http://schemas.openxmlformats.org/drawingml/2006/table">
            <a:tbl>
              <a:tblPr>
                <a:noFill/>
                <a:tableStyleId>{C342545F-A8EA-4EFE-9355-611E750AF778}</a:tableStyleId>
              </a:tblPr>
              <a:tblGrid>
                <a:gridCol w="2789075">
                  <a:extLst>
                    <a:ext uri="{9D8B030D-6E8A-4147-A177-3AD203B41FA5}">
                      <a16:colId xmlns:a16="http://schemas.microsoft.com/office/drawing/2014/main" val="20000"/>
                    </a:ext>
                  </a:extLst>
                </a:gridCol>
                <a:gridCol w="4677375">
                  <a:extLst>
                    <a:ext uri="{9D8B030D-6E8A-4147-A177-3AD203B41FA5}">
                      <a16:colId xmlns:a16="http://schemas.microsoft.com/office/drawing/2014/main" val="20001"/>
                    </a:ext>
                  </a:extLst>
                </a:gridCol>
              </a:tblGrid>
              <a:tr h="793250">
                <a:tc>
                  <a:txBody>
                    <a:bodyPr/>
                    <a:lstStyle/>
                    <a:p>
                      <a:pPr marL="0" lvl="0" indent="0" algn="l" rtl="0">
                        <a:spcBef>
                          <a:spcPts val="0"/>
                        </a:spcBef>
                        <a:spcAft>
                          <a:spcPts val="0"/>
                        </a:spcAft>
                        <a:buNone/>
                      </a:pPr>
                      <a:r>
                        <a:rPr lang="en" sz="1350" b="1">
                          <a:latin typeface="Inter"/>
                          <a:ea typeface="Inter"/>
                          <a:cs typeface="Inter"/>
                          <a:sym typeface="Inter"/>
                        </a:rPr>
                        <a:t>Data</a:t>
                      </a:r>
                      <a:endParaRPr sz="135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Enables insight, impact measurement, and improved operations</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350" b="1">
                          <a:latin typeface="Inter"/>
                          <a:ea typeface="Inter"/>
                          <a:cs typeface="Inter"/>
                          <a:sym typeface="Inter"/>
                        </a:rPr>
                        <a:t>Software</a:t>
                      </a:r>
                      <a:endParaRPr sz="135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Powers agency workflows; must be licensed and maintained</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350" b="1">
                          <a:latin typeface="Inter"/>
                          <a:ea typeface="Inter"/>
                          <a:cs typeface="Inter"/>
                          <a:sym typeface="Inter"/>
                        </a:rPr>
                        <a:t>Cloud</a:t>
                      </a:r>
                      <a:endParaRPr sz="135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Flexible computing services; requires adaptive contract structures</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350" b="1">
                          <a:latin typeface="Inter"/>
                          <a:ea typeface="Inter"/>
                          <a:cs typeface="Inter"/>
                          <a:sym typeface="Inter"/>
                        </a:rPr>
                        <a:t>Artificial Intelligence (AI)</a:t>
                      </a:r>
                      <a:endParaRPr sz="135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Supports smarter decision-making; needs ethical and secure sourcing</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350" b="1">
                          <a:latin typeface="Inter"/>
                          <a:ea typeface="Inter"/>
                          <a:cs typeface="Inter"/>
                          <a:sym typeface="Inter"/>
                        </a:rPr>
                        <a:t>Cybersecurity</a:t>
                      </a:r>
                      <a:endParaRPr sz="135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Safeguards systems and data; must be built into every contract</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0"/>
        <p:cNvGrpSpPr/>
        <p:nvPr/>
      </p:nvGrpSpPr>
      <p:grpSpPr>
        <a:xfrm>
          <a:off x="0" y="0"/>
          <a:ext cx="0" cy="0"/>
          <a:chOff x="0" y="0"/>
          <a:chExt cx="0" cy="0"/>
        </a:xfrm>
      </p:grpSpPr>
      <p:sp>
        <p:nvSpPr>
          <p:cNvPr id="1011" name="Google Shape;1011;p132"/>
          <p:cNvSpPr/>
          <p:nvPr/>
        </p:nvSpPr>
        <p:spPr>
          <a:xfrm>
            <a:off x="609600" y="2300300"/>
            <a:ext cx="7274100" cy="5478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4000" b="1">
                <a:solidFill>
                  <a:srgbClr val="1F2328"/>
                </a:solidFill>
                <a:highlight>
                  <a:srgbClr val="FFFFFF"/>
                </a:highlight>
                <a:latin typeface="Calibri"/>
                <a:ea typeface="Calibri"/>
                <a:cs typeface="Calibri"/>
                <a:sym typeface="Calibri"/>
              </a:rPr>
              <a:t>Digital Service Tech Topic: Data</a:t>
            </a:r>
            <a:endParaRPr sz="4000" b="1">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1"/>
        <p:cNvGrpSpPr/>
        <p:nvPr/>
      </p:nvGrpSpPr>
      <p:grpSpPr>
        <a:xfrm>
          <a:off x="0" y="0"/>
          <a:ext cx="0" cy="0"/>
          <a:chOff x="0" y="0"/>
          <a:chExt cx="0" cy="0"/>
        </a:xfrm>
      </p:grpSpPr>
      <p:sp>
        <p:nvSpPr>
          <p:cNvPr id="512" name="Google Shape;512;p70"/>
          <p:cNvSpPr/>
          <p:nvPr/>
        </p:nvSpPr>
        <p:spPr>
          <a:xfrm>
            <a:off x="609600" y="609600"/>
            <a:ext cx="3381375"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0"/>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800" b="1">
                <a:solidFill>
                  <a:schemeClr val="dk1"/>
                </a:solidFill>
                <a:latin typeface="Calibri"/>
                <a:ea typeface="Calibri"/>
                <a:cs typeface="Calibri"/>
                <a:sym typeface="Calibri"/>
              </a:rPr>
              <a:t>Digital Service Wheel</a:t>
            </a:r>
            <a:endParaRPr sz="2250" b="0" i="0" u="none" strike="noStrike" cap="none">
              <a:solidFill>
                <a:schemeClr val="dk1"/>
              </a:solidFill>
              <a:latin typeface="Calibri"/>
              <a:ea typeface="Calibri"/>
              <a:cs typeface="Calibri"/>
              <a:sym typeface="Calibri"/>
            </a:endParaRPr>
          </a:p>
        </p:txBody>
      </p:sp>
      <p:sp>
        <p:nvSpPr>
          <p:cNvPr id="514" name="Google Shape;514;p70"/>
          <p:cNvSpPr txBox="1"/>
          <p:nvPr/>
        </p:nvSpPr>
        <p:spPr>
          <a:xfrm>
            <a:off x="5801150" y="2371650"/>
            <a:ext cx="209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Image placeholder</a:t>
            </a:r>
            <a:endParaRPr/>
          </a:p>
        </p:txBody>
      </p:sp>
      <p:pic>
        <p:nvPicPr>
          <p:cNvPr id="515" name="Google Shape;515;p70"/>
          <p:cNvPicPr preferRelativeResize="0"/>
          <p:nvPr/>
        </p:nvPicPr>
        <p:blipFill>
          <a:blip r:embed="rId3">
            <a:alphaModFix/>
          </a:blip>
          <a:stretch>
            <a:fillRect/>
          </a:stretch>
        </p:blipFill>
        <p:spPr>
          <a:xfrm>
            <a:off x="4346426" y="678748"/>
            <a:ext cx="4352749" cy="39600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6"/>
        <p:cNvGrpSpPr/>
        <p:nvPr/>
      </p:nvGrpSpPr>
      <p:grpSpPr>
        <a:xfrm>
          <a:off x="0" y="0"/>
          <a:ext cx="0" cy="0"/>
          <a:chOff x="0" y="0"/>
          <a:chExt cx="0" cy="0"/>
        </a:xfrm>
      </p:grpSpPr>
      <p:sp>
        <p:nvSpPr>
          <p:cNvPr id="1017" name="Google Shape;1017;p133"/>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Can anyone give an example of a type of data you use every day in your job?</a:t>
            </a:r>
            <a:endParaRPr sz="1350">
              <a:latin typeface="Inter"/>
              <a:ea typeface="Inter"/>
              <a:cs typeface="Inter"/>
              <a:sym typeface="Inter"/>
            </a:endParaRPr>
          </a:p>
        </p:txBody>
      </p:sp>
      <p:sp>
        <p:nvSpPr>
          <p:cNvPr id="1019" name="Google Shape;1019;p133"/>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020" name="Google Shape;1020;p133"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5"/>
        <p:cNvGrpSpPr/>
        <p:nvPr/>
      </p:nvGrpSpPr>
      <p:grpSpPr>
        <a:xfrm>
          <a:off x="0" y="0"/>
          <a:ext cx="0" cy="0"/>
          <a:chOff x="0" y="0"/>
          <a:chExt cx="0" cy="0"/>
        </a:xfrm>
      </p:grpSpPr>
      <p:sp>
        <p:nvSpPr>
          <p:cNvPr id="1026" name="Google Shape;1026;p134"/>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4"/>
          <p:cNvSpPr/>
          <p:nvPr/>
        </p:nvSpPr>
        <p:spPr>
          <a:xfrm>
            <a:off x="609575" y="1404750"/>
            <a:ext cx="7636500" cy="30777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Common government examples: contractor performance records, purchase histories, emails, budget logs.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Three types of data:</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Structured:</a:t>
            </a:r>
            <a:r>
              <a:rPr lang="en" sz="1350">
                <a:solidFill>
                  <a:schemeClr val="dk1"/>
                </a:solidFill>
                <a:latin typeface="Inter"/>
                <a:ea typeface="Inter"/>
                <a:cs typeface="Inter"/>
                <a:sym typeface="Inter"/>
              </a:rPr>
              <a:t> Spreadsheets, databases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Unstructured:</a:t>
            </a:r>
            <a:r>
              <a:rPr lang="en" sz="1350">
                <a:solidFill>
                  <a:schemeClr val="dk1"/>
                </a:solidFill>
                <a:latin typeface="Inter"/>
                <a:ea typeface="Inter"/>
                <a:cs typeface="Inter"/>
                <a:sym typeface="Inter"/>
              </a:rPr>
              <a:t> PDFs, emails, social media</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Semi-structured:</a:t>
            </a:r>
            <a:r>
              <a:rPr lang="en" sz="1350">
                <a:solidFill>
                  <a:schemeClr val="dk1"/>
                </a:solidFill>
                <a:latin typeface="Inter"/>
                <a:ea typeface="Inter"/>
                <a:cs typeface="Inter"/>
                <a:sym typeface="Inter"/>
              </a:rPr>
              <a:t> Websites with tags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028" name="Google Shape;1028;p134"/>
          <p:cNvSpPr/>
          <p:nvPr/>
        </p:nvSpPr>
        <p:spPr>
          <a:xfrm>
            <a:off x="609600" y="609600"/>
            <a:ext cx="52950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What Is Data (and Why It Matters)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3"/>
        <p:cNvGrpSpPr/>
        <p:nvPr/>
      </p:nvGrpSpPr>
      <p:grpSpPr>
        <a:xfrm>
          <a:off x="0" y="0"/>
          <a:ext cx="0" cy="0"/>
          <a:chOff x="0" y="0"/>
          <a:chExt cx="0" cy="0"/>
        </a:xfrm>
      </p:grpSpPr>
      <p:sp>
        <p:nvSpPr>
          <p:cNvPr id="1034" name="Google Shape;1034;p13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5"/>
          <p:cNvSpPr/>
          <p:nvPr/>
        </p:nvSpPr>
        <p:spPr>
          <a:xfrm>
            <a:off x="609575" y="1404750"/>
            <a:ext cx="7636500" cy="31614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Data modernization: Upgrading infrastructure and practices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migration: Moving data across systems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analytics: Using data to drive decisions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lakes &amp; ETL: Managing massive, mixed-format data</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provenance: Tracking data’s origin and changes over time</a:t>
            </a:r>
            <a:endParaRPr sz="1350">
              <a:latin typeface="Inter"/>
              <a:ea typeface="Inter"/>
              <a:cs typeface="Inter"/>
              <a:sym typeface="Inter"/>
            </a:endParaRPr>
          </a:p>
        </p:txBody>
      </p:sp>
      <p:sp>
        <p:nvSpPr>
          <p:cNvPr id="1036" name="Google Shape;1036;p135"/>
          <p:cNvSpPr/>
          <p:nvPr/>
        </p:nvSpPr>
        <p:spPr>
          <a:xfrm>
            <a:off x="609600" y="609600"/>
            <a:ext cx="70620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Key Data Topics for Contracting Officers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1"/>
        <p:cNvGrpSpPr/>
        <p:nvPr/>
      </p:nvGrpSpPr>
      <p:grpSpPr>
        <a:xfrm>
          <a:off x="0" y="0"/>
          <a:ext cx="0" cy="0"/>
          <a:chOff x="0" y="0"/>
          <a:chExt cx="0" cy="0"/>
        </a:xfrm>
      </p:grpSpPr>
      <p:sp>
        <p:nvSpPr>
          <p:cNvPr id="1042" name="Google Shape;1042;p13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6"/>
          <p:cNvSpPr/>
          <p:nvPr/>
        </p:nvSpPr>
        <p:spPr>
          <a:xfrm>
            <a:off x="609575" y="1404750"/>
            <a:ext cx="7636500" cy="34485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Open Data:</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Freely accessible and reusable public info</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Promotes transparency, efficiency, and innovation</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COs must consider:</a:t>
            </a: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Licensing and data rights</a:t>
            </a: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Privacy risks from dataset combinations</a:t>
            </a: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Publishing standards in contracts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Data Privacy:</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Legal responsibility to protect sensitive info (SSNs, contract data)</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COs ensure compliance with the Privacy Act and agency policies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Ask vendors about data handling and storage practices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044" name="Google Shape;1044;p136"/>
          <p:cNvSpPr/>
          <p:nvPr/>
        </p:nvSpPr>
        <p:spPr>
          <a:xfrm>
            <a:off x="609600" y="609600"/>
            <a:ext cx="74643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Open Data &amp; Data Privacy – What You Need to Know</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9"/>
        <p:cNvGrpSpPr/>
        <p:nvPr/>
      </p:nvGrpSpPr>
      <p:grpSpPr>
        <a:xfrm>
          <a:off x="0" y="0"/>
          <a:ext cx="0" cy="0"/>
          <a:chOff x="0" y="0"/>
          <a:chExt cx="0" cy="0"/>
        </a:xfrm>
      </p:grpSpPr>
      <p:sp>
        <p:nvSpPr>
          <p:cNvPr id="1050" name="Google Shape;1050;p13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7"/>
          <p:cNvSpPr/>
          <p:nvPr/>
        </p:nvSpPr>
        <p:spPr>
          <a:xfrm>
            <a:off x="544625" y="1383075"/>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What’s one question about data you could ask the next time you're reviewing a tech proposal?</a:t>
            </a:r>
            <a:endParaRPr sz="1350">
              <a:latin typeface="Inter"/>
              <a:ea typeface="Inter"/>
              <a:cs typeface="Inter"/>
              <a:sym typeface="Inter"/>
            </a:endParaRPr>
          </a:p>
        </p:txBody>
      </p:sp>
      <p:sp>
        <p:nvSpPr>
          <p:cNvPr id="1052" name="Google Shape;1052;p137"/>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053" name="Google Shape;1053;p137"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8"/>
        <p:cNvGrpSpPr/>
        <p:nvPr/>
      </p:nvGrpSpPr>
      <p:grpSpPr>
        <a:xfrm>
          <a:off x="0" y="0"/>
          <a:ext cx="0" cy="0"/>
          <a:chOff x="0" y="0"/>
          <a:chExt cx="0" cy="0"/>
        </a:xfrm>
      </p:grpSpPr>
      <p:sp>
        <p:nvSpPr>
          <p:cNvPr id="1059" name="Google Shape;1059;p138"/>
          <p:cNvSpPr/>
          <p:nvPr/>
        </p:nvSpPr>
        <p:spPr>
          <a:xfrm>
            <a:off x="609600" y="2300300"/>
            <a:ext cx="7274100" cy="5478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4000" b="1">
                <a:solidFill>
                  <a:srgbClr val="1F2328"/>
                </a:solidFill>
                <a:highlight>
                  <a:srgbClr val="FFFFFF"/>
                </a:highlight>
                <a:latin typeface="Calibri"/>
                <a:ea typeface="Calibri"/>
                <a:cs typeface="Calibri"/>
                <a:sym typeface="Calibri"/>
              </a:rPr>
              <a:t>Digital Service Tech Topic: Software</a:t>
            </a:r>
            <a:endParaRPr sz="4000" b="1">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4"/>
        <p:cNvGrpSpPr/>
        <p:nvPr/>
      </p:nvGrpSpPr>
      <p:grpSpPr>
        <a:xfrm>
          <a:off x="0" y="0"/>
          <a:ext cx="0" cy="0"/>
          <a:chOff x="0" y="0"/>
          <a:chExt cx="0" cy="0"/>
        </a:xfrm>
      </p:grpSpPr>
      <p:sp>
        <p:nvSpPr>
          <p:cNvPr id="1065" name="Google Shape;1065;p139"/>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9"/>
          <p:cNvSpPr/>
          <p:nvPr/>
        </p:nvSpPr>
        <p:spPr>
          <a:xfrm>
            <a:off x="609575" y="1404750"/>
            <a:ext cx="7636500" cy="34242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b="1">
                <a:solidFill>
                  <a:schemeClr val="dk1"/>
                </a:solidFill>
                <a:latin typeface="Inter"/>
                <a:ea typeface="Inter"/>
                <a:cs typeface="Inter"/>
                <a:sym typeface="Inter"/>
              </a:rPr>
              <a:t>What is software?</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Instructions, data, or programs that enable computers and digital systems to perform specific tasks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Includes source code (human-readable) and compiled code (machine-executable)</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 note: Clarify source code vs. compiled access during procurement</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How software is developed:</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Software Development Lifecycle (SDLC): waterfall vs. Agile</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Agile approaches: Scrum (sprints), Kanban (flow)</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Iteration + feedback loops = key to better software</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Example: VA.gov updates using Agile and open-source tools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None/>
            </a:pP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
        <p:nvSpPr>
          <p:cNvPr id="1067" name="Google Shape;1067;p139"/>
          <p:cNvSpPr/>
          <p:nvPr/>
        </p:nvSpPr>
        <p:spPr>
          <a:xfrm>
            <a:off x="609600" y="609600"/>
            <a:ext cx="7636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Understanding Modern Software and Development</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2"/>
        <p:cNvGrpSpPr/>
        <p:nvPr/>
      </p:nvGrpSpPr>
      <p:grpSpPr>
        <a:xfrm>
          <a:off x="0" y="0"/>
          <a:ext cx="0" cy="0"/>
          <a:chOff x="0" y="0"/>
          <a:chExt cx="0" cy="0"/>
        </a:xfrm>
      </p:grpSpPr>
      <p:sp>
        <p:nvSpPr>
          <p:cNvPr id="1073" name="Google Shape;1073;p140"/>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0"/>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 benefits and challenges might agile development methods present to contracting officers?</a:t>
            </a:r>
            <a:endParaRPr sz="1350">
              <a:solidFill>
                <a:schemeClr val="dk1"/>
              </a:solidFill>
              <a:latin typeface="Inter"/>
              <a:ea typeface="Inter"/>
              <a:cs typeface="Inter"/>
              <a:sym typeface="Inter"/>
            </a:endParaRPr>
          </a:p>
        </p:txBody>
      </p:sp>
      <p:sp>
        <p:nvSpPr>
          <p:cNvPr id="1075" name="Google Shape;1075;p140"/>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076" name="Google Shape;1076;p140"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1"/>
        <p:cNvGrpSpPr/>
        <p:nvPr/>
      </p:nvGrpSpPr>
      <p:grpSpPr>
        <a:xfrm>
          <a:off x="0" y="0"/>
          <a:ext cx="0" cy="0"/>
          <a:chOff x="0" y="0"/>
          <a:chExt cx="0" cy="0"/>
        </a:xfrm>
      </p:grpSpPr>
      <p:sp>
        <p:nvSpPr>
          <p:cNvPr id="1082" name="Google Shape;1082;p141"/>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1"/>
          <p:cNvSpPr/>
          <p:nvPr/>
        </p:nvSpPr>
        <p:spPr>
          <a:xfrm>
            <a:off x="609575" y="1404750"/>
            <a:ext cx="7636500" cy="16425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Developers reuse code (libraries, packages)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Risks: security, licensing, and maintenance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SBOM = like a parts list to track and manage these components</a:t>
            </a:r>
            <a:endParaRPr sz="1350">
              <a:latin typeface="Inter"/>
              <a:ea typeface="Inter"/>
              <a:cs typeface="Inter"/>
              <a:sym typeface="Inter"/>
            </a:endParaRPr>
          </a:p>
        </p:txBody>
      </p:sp>
      <p:sp>
        <p:nvSpPr>
          <p:cNvPr id="1084" name="Google Shape;1084;p141"/>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250" b="1">
                <a:solidFill>
                  <a:schemeClr val="dk1"/>
                </a:solidFill>
                <a:latin typeface="Inter"/>
                <a:ea typeface="Inter"/>
                <a:cs typeface="Inter"/>
                <a:sym typeface="Inter"/>
              </a:rPr>
              <a:t>Software Supply Chain</a:t>
            </a:r>
            <a:endParaRPr sz="2250" i="0" u="none" strike="noStrike" cap="none">
              <a:solidFill>
                <a:schemeClr val="dk1"/>
              </a:solidFill>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9"/>
        <p:cNvGrpSpPr/>
        <p:nvPr/>
      </p:nvGrpSpPr>
      <p:grpSpPr>
        <a:xfrm>
          <a:off x="0" y="0"/>
          <a:ext cx="0" cy="0"/>
          <a:chOff x="0" y="0"/>
          <a:chExt cx="0" cy="0"/>
        </a:xfrm>
      </p:grpSpPr>
      <p:sp>
        <p:nvSpPr>
          <p:cNvPr id="1090" name="Google Shape;1090;p142"/>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2"/>
          <p:cNvSpPr/>
          <p:nvPr/>
        </p:nvSpPr>
        <p:spPr>
          <a:xfrm>
            <a:off x="609575" y="1404750"/>
            <a:ext cx="7636500" cy="34647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b="1">
                <a:solidFill>
                  <a:schemeClr val="dk1"/>
                </a:solidFill>
                <a:latin typeface="Inter"/>
                <a:ea typeface="Inter"/>
                <a:cs typeface="Inter"/>
                <a:sym typeface="Inter"/>
              </a:rPr>
              <a:t>Delivery Models: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b="1">
                <a:solidFill>
                  <a:schemeClr val="dk1"/>
                </a:solidFill>
                <a:latin typeface="Inter"/>
                <a:ea typeface="Inter"/>
                <a:cs typeface="Inter"/>
                <a:sym typeface="Inter"/>
              </a:rPr>
              <a:t>Local</a:t>
            </a:r>
            <a:r>
              <a:rPr lang="en" sz="1350">
                <a:solidFill>
                  <a:schemeClr val="dk1"/>
                </a:solidFill>
                <a:latin typeface="Inter"/>
                <a:ea typeface="Inter"/>
                <a:cs typeface="Inter"/>
                <a:sym typeface="Inter"/>
              </a:rPr>
              <a:t> (installed on device) – e.g., Excel</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On-premises</a:t>
            </a:r>
            <a:r>
              <a:rPr lang="en" sz="1350">
                <a:solidFill>
                  <a:schemeClr val="dk1"/>
                </a:solidFill>
                <a:latin typeface="Inter"/>
                <a:ea typeface="Inter"/>
                <a:cs typeface="Inter"/>
                <a:sym typeface="Inter"/>
              </a:rPr>
              <a:t> (hosted in gov’t data centers) – e.g., DOE systems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Cloud-based</a:t>
            </a:r>
            <a:r>
              <a:rPr lang="en" sz="1350">
                <a:solidFill>
                  <a:schemeClr val="dk1"/>
                </a:solidFill>
                <a:latin typeface="Inter"/>
                <a:ea typeface="Inter"/>
                <a:cs typeface="Inter"/>
                <a:sym typeface="Inter"/>
              </a:rPr>
              <a:t> (SaaS, PaaS, IaaS) – scalable, vendor-hosted</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Apps</a:t>
            </a:r>
            <a:r>
              <a:rPr lang="en" sz="1350">
                <a:solidFill>
                  <a:schemeClr val="dk1"/>
                </a:solidFill>
                <a:latin typeface="Inter"/>
                <a:ea typeface="Inter"/>
                <a:cs typeface="Inter"/>
                <a:sym typeface="Inter"/>
              </a:rPr>
              <a:t> (via app stores) – often rely on cloud services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How software is updated:</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CI/CD pipelines = frequent, automated updates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Git/version control tracks changes and supports collaboration</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Testing (automated + human) ensures quality and accessibility</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Environments: dev → test → staging → production</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Risk management tools: canary testing and feature flags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092" name="Google Shape;1092;p142"/>
          <p:cNvSpPr/>
          <p:nvPr/>
        </p:nvSpPr>
        <p:spPr>
          <a:xfrm>
            <a:off x="609600" y="609600"/>
            <a:ext cx="73347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How Software Is Delivered and Updated</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0"/>
        <p:cNvGrpSpPr/>
        <p:nvPr/>
      </p:nvGrpSpPr>
      <p:grpSpPr>
        <a:xfrm>
          <a:off x="0" y="0"/>
          <a:ext cx="0" cy="0"/>
          <a:chOff x="0" y="0"/>
          <a:chExt cx="0" cy="0"/>
        </a:xfrm>
      </p:grpSpPr>
      <p:sp>
        <p:nvSpPr>
          <p:cNvPr id="521" name="Google Shape;521;p71"/>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1"/>
          <p:cNvSpPr/>
          <p:nvPr/>
        </p:nvSpPr>
        <p:spPr>
          <a:xfrm>
            <a:off x="609575" y="1404750"/>
            <a:ext cx="4114800" cy="25464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Before: Long in-person paper-based process</a:t>
            </a:r>
            <a:endParaRPr sz="1350">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Now: myUSCIS.gov – digital, self-guided, mobile-friendly</a:t>
            </a:r>
            <a:endParaRPr sz="1350">
              <a:latin typeface="Inter"/>
              <a:ea typeface="Inter"/>
              <a:cs typeface="Inter"/>
              <a:sym typeface="Inter"/>
            </a:endParaRPr>
          </a:p>
          <a:p>
            <a:pPr marL="0" marR="0" lvl="0" indent="0" algn="l" rtl="0">
              <a:lnSpc>
                <a:spcPct val="136000"/>
              </a:lnSpc>
              <a:spcBef>
                <a:spcPts val="0"/>
              </a:spcBef>
              <a:spcAft>
                <a:spcPts val="0"/>
              </a:spcAft>
              <a:buNone/>
            </a:pP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Goals: Reduce burden, increase access, streamline backend processing</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
        <p:nvSpPr>
          <p:cNvPr id="523" name="Google Shape;523;p71"/>
          <p:cNvSpPr/>
          <p:nvPr/>
        </p:nvSpPr>
        <p:spPr>
          <a:xfrm>
            <a:off x="609600" y="609600"/>
            <a:ext cx="73554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Then and Now: USCIS.gov Use Case</a:t>
            </a:r>
            <a:endParaRPr sz="2250" b="0" i="0" u="none" strike="noStrike" cap="none">
              <a:solidFill>
                <a:schemeClr val="dk1"/>
              </a:solidFill>
              <a:latin typeface="Calibri"/>
              <a:ea typeface="Calibri"/>
              <a:cs typeface="Calibri"/>
              <a:sym typeface="Calibri"/>
            </a:endParaRPr>
          </a:p>
        </p:txBody>
      </p:sp>
      <p:pic>
        <p:nvPicPr>
          <p:cNvPr id="524" name="Google Shape;524;p71"/>
          <p:cNvPicPr preferRelativeResize="0"/>
          <p:nvPr/>
        </p:nvPicPr>
        <p:blipFill>
          <a:blip r:embed="rId3">
            <a:alphaModFix/>
          </a:blip>
          <a:stretch>
            <a:fillRect/>
          </a:stretch>
        </p:blipFill>
        <p:spPr>
          <a:xfrm>
            <a:off x="6144325" y="734850"/>
            <a:ext cx="2373451" cy="3886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7"/>
        <p:cNvGrpSpPr/>
        <p:nvPr/>
      </p:nvGrpSpPr>
      <p:grpSpPr>
        <a:xfrm>
          <a:off x="0" y="0"/>
          <a:ext cx="0" cy="0"/>
          <a:chOff x="0" y="0"/>
          <a:chExt cx="0" cy="0"/>
        </a:xfrm>
      </p:grpSpPr>
      <p:sp>
        <p:nvSpPr>
          <p:cNvPr id="1098" name="Google Shape;1098;p143"/>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Why is continuous integration and continuous delivery (CI/CD) beneficial for government software deployments?</a:t>
            </a:r>
            <a:endParaRPr sz="1350">
              <a:solidFill>
                <a:schemeClr val="dk1"/>
              </a:solidFill>
              <a:latin typeface="Inter"/>
              <a:ea typeface="Inter"/>
              <a:cs typeface="Inter"/>
              <a:sym typeface="Inter"/>
            </a:endParaRPr>
          </a:p>
        </p:txBody>
      </p:sp>
      <p:sp>
        <p:nvSpPr>
          <p:cNvPr id="1100" name="Google Shape;1100;p143"/>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101" name="Google Shape;1101;p143"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6"/>
        <p:cNvGrpSpPr/>
        <p:nvPr/>
      </p:nvGrpSpPr>
      <p:grpSpPr>
        <a:xfrm>
          <a:off x="0" y="0"/>
          <a:ext cx="0" cy="0"/>
          <a:chOff x="0" y="0"/>
          <a:chExt cx="0" cy="0"/>
        </a:xfrm>
      </p:grpSpPr>
      <p:sp>
        <p:nvSpPr>
          <p:cNvPr id="1107" name="Google Shape;1107;p144"/>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4"/>
          <p:cNvSpPr/>
          <p:nvPr/>
        </p:nvSpPr>
        <p:spPr>
          <a:xfrm>
            <a:off x="609575" y="1295400"/>
            <a:ext cx="4923300" cy="3748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350" b="1">
                <a:solidFill>
                  <a:schemeClr val="dk1"/>
                </a:solidFill>
                <a:latin typeface="Inter"/>
                <a:ea typeface="Inter"/>
                <a:cs typeface="Inter"/>
                <a:sym typeface="Inter"/>
              </a:rPr>
              <a:t>Modern software is assembled, not built from scratch</a:t>
            </a:r>
            <a:endParaRPr sz="1350" b="1">
              <a:solidFill>
                <a:schemeClr val="dk1"/>
              </a:solidFill>
              <a:latin typeface="Inter"/>
              <a:ea typeface="Inter"/>
              <a:cs typeface="Inter"/>
              <a:sym typeface="Inter"/>
            </a:endParaRPr>
          </a:p>
          <a:p>
            <a:pPr marL="457200" lvl="0" indent="-314325" algn="l" rtl="0">
              <a:lnSpc>
                <a:spcPct val="100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Composed of open-source libraries, third-party tools, proprietary code, and APIs</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Why this matters: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solidFill>
                  <a:schemeClr val="dk1"/>
                </a:solidFill>
                <a:latin typeface="Inter"/>
                <a:ea typeface="Inter"/>
                <a:cs typeface="Inter"/>
                <a:sym typeface="Inter"/>
              </a:rPr>
              <a:t>Untracked components can create </a:t>
            </a:r>
            <a:r>
              <a:rPr lang="en" sz="1350" b="1">
                <a:solidFill>
                  <a:schemeClr val="dk1"/>
                </a:solidFill>
                <a:latin typeface="Inter"/>
                <a:ea typeface="Inter"/>
                <a:cs typeface="Inter"/>
                <a:sym typeface="Inter"/>
              </a:rPr>
              <a:t>hidden security risks</a:t>
            </a:r>
            <a:r>
              <a:rPr lang="en" sz="1350">
                <a:solidFill>
                  <a:schemeClr val="dk1"/>
                </a:solidFill>
                <a:latin typeface="Inter"/>
                <a:ea typeface="Inter"/>
                <a:cs typeface="Inter"/>
                <a:sym typeface="Inter"/>
              </a:rPr>
              <a:t> or </a:t>
            </a:r>
            <a:r>
              <a:rPr lang="en" sz="1350" b="1">
                <a:solidFill>
                  <a:schemeClr val="dk1"/>
                </a:solidFill>
                <a:latin typeface="Inter"/>
                <a:ea typeface="Inter"/>
                <a:cs typeface="Inter"/>
                <a:sym typeface="Inter"/>
              </a:rPr>
              <a:t>licensing conflicts</a:t>
            </a:r>
            <a:endParaRPr sz="1350" b="1">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Key tool for risk management:</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b="1">
                <a:solidFill>
                  <a:schemeClr val="dk1"/>
                </a:solidFill>
                <a:latin typeface="Inter"/>
                <a:ea typeface="Inter"/>
                <a:cs typeface="Inter"/>
                <a:sym typeface="Inter"/>
              </a:rPr>
              <a:t>SBOM (Software Bill of Materials)</a:t>
            </a:r>
            <a:r>
              <a:rPr lang="en" sz="1350">
                <a:solidFill>
                  <a:schemeClr val="dk1"/>
                </a:solidFill>
                <a:latin typeface="Inter"/>
                <a:ea typeface="Inter"/>
                <a:cs typeface="Inter"/>
                <a:sym typeface="Inter"/>
              </a:rPr>
              <a:t> = a list of all components in the software</a:t>
            </a: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Enables vulnerability tracking</a:t>
            </a: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Increasingly required in federal procurement</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109" name="Google Shape;1109;p144"/>
          <p:cNvSpPr/>
          <p:nvPr/>
        </p:nvSpPr>
        <p:spPr>
          <a:xfrm>
            <a:off x="609600" y="609600"/>
            <a:ext cx="7165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Understanding the Software Supply Chain</a:t>
            </a:r>
            <a:endParaRPr sz="2250" b="0" i="0" u="none" strike="noStrike" cap="none">
              <a:solidFill>
                <a:schemeClr val="dk1"/>
              </a:solidFill>
              <a:latin typeface="Calibri"/>
              <a:ea typeface="Calibri"/>
              <a:cs typeface="Calibri"/>
              <a:sym typeface="Calibri"/>
            </a:endParaRPr>
          </a:p>
        </p:txBody>
      </p:sp>
      <p:sp>
        <p:nvSpPr>
          <p:cNvPr id="1110" name="Google Shape;1110;p144"/>
          <p:cNvSpPr/>
          <p:nvPr/>
        </p:nvSpPr>
        <p:spPr>
          <a:xfrm>
            <a:off x="5836825" y="3012525"/>
            <a:ext cx="3089100" cy="20292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endParaRPr/>
          </a:p>
        </p:txBody>
      </p:sp>
      <p:sp>
        <p:nvSpPr>
          <p:cNvPr id="1111" name="Google Shape;1111;p144"/>
          <p:cNvSpPr txBox="1"/>
          <p:nvPr/>
        </p:nvSpPr>
        <p:spPr>
          <a:xfrm>
            <a:off x="6022400" y="3175975"/>
            <a:ext cx="2796600" cy="17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b="1">
                <a:solidFill>
                  <a:schemeClr val="dk1"/>
                </a:solidFill>
                <a:latin typeface="Inter"/>
                <a:ea typeface="Inter"/>
                <a:cs typeface="Inter"/>
                <a:sym typeface="Inter"/>
              </a:rPr>
              <a:t>Key questions COs should ask:</a:t>
            </a:r>
            <a:endParaRPr sz="135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Do you use SBOMs?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Do you monitor for vulnerabilities and apply patches?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6"/>
        <p:cNvGrpSpPr/>
        <p:nvPr/>
      </p:nvGrpSpPr>
      <p:grpSpPr>
        <a:xfrm>
          <a:off x="0" y="0"/>
          <a:ext cx="0" cy="0"/>
          <a:chOff x="0" y="0"/>
          <a:chExt cx="0" cy="0"/>
        </a:xfrm>
      </p:grpSpPr>
      <p:sp>
        <p:nvSpPr>
          <p:cNvPr id="1117" name="Google Shape;1117;p14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 role does a Software Bill of Materials (SBOM) play in managing risk?</a:t>
            </a:r>
            <a:endParaRPr sz="1350">
              <a:solidFill>
                <a:schemeClr val="dk1"/>
              </a:solidFill>
              <a:latin typeface="Inter"/>
              <a:ea typeface="Inter"/>
              <a:cs typeface="Inter"/>
              <a:sym typeface="Inter"/>
            </a:endParaRPr>
          </a:p>
        </p:txBody>
      </p:sp>
      <p:sp>
        <p:nvSpPr>
          <p:cNvPr id="1119" name="Google Shape;1119;p145"/>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120" name="Google Shape;1120;p145"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5"/>
        <p:cNvGrpSpPr/>
        <p:nvPr/>
      </p:nvGrpSpPr>
      <p:grpSpPr>
        <a:xfrm>
          <a:off x="0" y="0"/>
          <a:ext cx="0" cy="0"/>
          <a:chOff x="0" y="0"/>
          <a:chExt cx="0" cy="0"/>
        </a:xfrm>
      </p:grpSpPr>
      <p:sp>
        <p:nvSpPr>
          <p:cNvPr id="1126" name="Google Shape;1126;p146"/>
          <p:cNvSpPr/>
          <p:nvPr/>
        </p:nvSpPr>
        <p:spPr>
          <a:xfrm>
            <a:off x="5836825" y="3012525"/>
            <a:ext cx="3089100" cy="20292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6"/>
          <p:cNvSpPr/>
          <p:nvPr/>
        </p:nvSpPr>
        <p:spPr>
          <a:xfrm>
            <a:off x="457175" y="1084575"/>
            <a:ext cx="7636500" cy="33909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b="1">
                <a:solidFill>
                  <a:schemeClr val="dk1"/>
                </a:solidFill>
                <a:latin typeface="Inter"/>
                <a:ea typeface="Inter"/>
                <a:cs typeface="Inter"/>
                <a:sym typeface="Inter"/>
              </a:rPr>
              <a:t>Types of software licenses: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b="1">
                <a:solidFill>
                  <a:schemeClr val="dk1"/>
                </a:solidFill>
                <a:latin typeface="Inter"/>
                <a:ea typeface="Inter"/>
                <a:cs typeface="Inter"/>
                <a:sym typeface="Inter"/>
              </a:rPr>
              <a:t>Proprietary:</a:t>
            </a:r>
            <a:r>
              <a:rPr lang="en" sz="1350">
                <a:solidFill>
                  <a:schemeClr val="dk1"/>
                </a:solidFill>
                <a:latin typeface="Inter"/>
                <a:ea typeface="Inter"/>
                <a:cs typeface="Inter"/>
                <a:sym typeface="Inter"/>
              </a:rPr>
              <a:t> Restricted access, higher vendor dependency</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Open-source:</a:t>
            </a:r>
            <a:r>
              <a:rPr lang="en" sz="1350">
                <a:solidFill>
                  <a:schemeClr val="dk1"/>
                </a:solidFill>
                <a:latin typeface="Inter"/>
                <a:ea typeface="Inter"/>
                <a:cs typeface="Inter"/>
                <a:sym typeface="Inter"/>
              </a:rPr>
              <a:t> More flexible and customizable, but terms vary</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Why licensing matters: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solidFill>
                  <a:schemeClr val="dk1"/>
                </a:solidFill>
                <a:latin typeface="Inter"/>
                <a:ea typeface="Inter"/>
                <a:cs typeface="Inter"/>
                <a:sym typeface="Inter"/>
              </a:rPr>
              <a:t>Affects </a:t>
            </a:r>
            <a:r>
              <a:rPr lang="en" sz="1350" b="1">
                <a:solidFill>
                  <a:schemeClr val="dk1"/>
                </a:solidFill>
                <a:latin typeface="Inter"/>
                <a:ea typeface="Inter"/>
                <a:cs typeface="Inter"/>
                <a:sym typeface="Inter"/>
              </a:rPr>
              <a:t>cost</a:t>
            </a:r>
            <a:r>
              <a:rPr lang="en" sz="1350">
                <a:solidFill>
                  <a:schemeClr val="dk1"/>
                </a:solidFill>
                <a:latin typeface="Inter"/>
                <a:ea typeface="Inter"/>
                <a:cs typeface="Inter"/>
                <a:sym typeface="Inter"/>
              </a:rPr>
              <a:t>, </a:t>
            </a:r>
            <a:r>
              <a:rPr lang="en" sz="1350" b="1">
                <a:solidFill>
                  <a:schemeClr val="dk1"/>
                </a:solidFill>
                <a:latin typeface="Inter"/>
                <a:ea typeface="Inter"/>
                <a:cs typeface="Inter"/>
                <a:sym typeface="Inter"/>
              </a:rPr>
              <a:t>compliance</a:t>
            </a:r>
            <a:r>
              <a:rPr lang="en" sz="1350">
                <a:solidFill>
                  <a:schemeClr val="dk1"/>
                </a:solidFill>
                <a:latin typeface="Inter"/>
                <a:ea typeface="Inter"/>
                <a:cs typeface="Inter"/>
                <a:sym typeface="Inter"/>
              </a:rPr>
              <a:t>, and </a:t>
            </a:r>
            <a:r>
              <a:rPr lang="en" sz="1350" b="1">
                <a:solidFill>
                  <a:schemeClr val="dk1"/>
                </a:solidFill>
                <a:latin typeface="Inter"/>
                <a:ea typeface="Inter"/>
                <a:cs typeface="Inter"/>
                <a:sym typeface="Inter"/>
              </a:rPr>
              <a:t>ability to modify or reuse software</a:t>
            </a:r>
            <a:endParaRPr sz="1350" b="1">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Poor license management = risk of contract violations</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Vendor Lock-In Risks: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Proprietary formats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Limited data portability</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Lack of open standards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129" name="Google Shape;1129;p146"/>
          <p:cNvSpPr/>
          <p:nvPr/>
        </p:nvSpPr>
        <p:spPr>
          <a:xfrm>
            <a:off x="609600" y="609600"/>
            <a:ext cx="77829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Licensing, Vendor Lock-In, and Procurement Strategy	</a:t>
            </a:r>
            <a:endParaRPr sz="2250" b="0" i="0" u="none" strike="noStrike" cap="none">
              <a:solidFill>
                <a:schemeClr val="dk1"/>
              </a:solidFill>
              <a:latin typeface="Calibri"/>
              <a:ea typeface="Calibri"/>
              <a:cs typeface="Calibri"/>
              <a:sym typeface="Calibri"/>
            </a:endParaRPr>
          </a:p>
        </p:txBody>
      </p:sp>
      <p:sp>
        <p:nvSpPr>
          <p:cNvPr id="1130" name="Google Shape;1130;p146"/>
          <p:cNvSpPr txBox="1"/>
          <p:nvPr/>
        </p:nvSpPr>
        <p:spPr>
          <a:xfrm>
            <a:off x="5926050" y="3012525"/>
            <a:ext cx="3000000" cy="19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50" b="1">
                <a:solidFill>
                  <a:schemeClr val="dk1"/>
                </a:solidFill>
                <a:latin typeface="Inter"/>
                <a:ea typeface="Inter"/>
                <a:cs typeface="Inter"/>
                <a:sym typeface="Inter"/>
              </a:rPr>
              <a:t>Key questions COs should ask:</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Can we export our data?</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Does the vendor use open standards?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Could another vendor maintain this system if needed?</a:t>
            </a:r>
            <a:endParaRPr sz="1350">
              <a:solidFill>
                <a:schemeClr val="dk1"/>
              </a:solidFill>
              <a:latin typeface="Inter"/>
              <a:ea typeface="Inter"/>
              <a:cs typeface="Inter"/>
              <a:sym typeface="Inte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5"/>
        <p:cNvGrpSpPr/>
        <p:nvPr/>
      </p:nvGrpSpPr>
      <p:grpSpPr>
        <a:xfrm>
          <a:off x="0" y="0"/>
          <a:ext cx="0" cy="0"/>
          <a:chOff x="0" y="0"/>
          <a:chExt cx="0" cy="0"/>
        </a:xfrm>
      </p:grpSpPr>
      <p:sp>
        <p:nvSpPr>
          <p:cNvPr id="1136" name="Google Shape;1136;p14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7"/>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 are the major tradeoffs between proprietary and open-source software from a procurement perspective?</a:t>
            </a:r>
            <a:endParaRPr sz="1350">
              <a:solidFill>
                <a:schemeClr val="dk1"/>
              </a:solidFill>
              <a:latin typeface="Inter"/>
              <a:ea typeface="Inter"/>
              <a:cs typeface="Inter"/>
              <a:sym typeface="Inter"/>
            </a:endParaRPr>
          </a:p>
        </p:txBody>
      </p:sp>
      <p:sp>
        <p:nvSpPr>
          <p:cNvPr id="1138" name="Google Shape;1138;p147"/>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139" name="Google Shape;1139;p147"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4"/>
        <p:cNvGrpSpPr/>
        <p:nvPr/>
      </p:nvGrpSpPr>
      <p:grpSpPr>
        <a:xfrm>
          <a:off x="0" y="0"/>
          <a:ext cx="0" cy="0"/>
          <a:chOff x="0" y="0"/>
          <a:chExt cx="0" cy="0"/>
        </a:xfrm>
      </p:grpSpPr>
      <p:sp>
        <p:nvSpPr>
          <p:cNvPr id="1145" name="Google Shape;1145;p148"/>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8"/>
          <p:cNvSpPr/>
          <p:nvPr/>
        </p:nvSpPr>
        <p:spPr>
          <a:xfrm>
            <a:off x="609575" y="1404750"/>
            <a:ext cx="7636500" cy="34242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b="1">
                <a:solidFill>
                  <a:schemeClr val="dk1"/>
                </a:solidFill>
                <a:latin typeface="Inter"/>
                <a:ea typeface="Inter"/>
                <a:cs typeface="Inter"/>
                <a:sym typeface="Inter"/>
              </a:rPr>
              <a:t>Standards and policies: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21st Century IDEA Act</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U.S. Digital Services Playbook</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Procurement considerations for COs: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Ask for user research and iterative design</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Support </a:t>
            </a:r>
            <a:r>
              <a:rPr lang="en" sz="1350" b="1">
                <a:solidFill>
                  <a:schemeClr val="dk1"/>
                </a:solidFill>
                <a:latin typeface="Inter"/>
                <a:ea typeface="Inter"/>
                <a:cs typeface="Inter"/>
                <a:sym typeface="Inter"/>
              </a:rPr>
              <a:t>modular delivery</a:t>
            </a:r>
            <a:r>
              <a:rPr lang="en" sz="1350">
                <a:solidFill>
                  <a:schemeClr val="dk1"/>
                </a:solidFill>
                <a:latin typeface="Inter"/>
                <a:ea typeface="Inter"/>
                <a:cs typeface="Inter"/>
                <a:sym typeface="Inter"/>
              </a:rPr>
              <a:t> and </a:t>
            </a:r>
            <a:r>
              <a:rPr lang="en" sz="1350" b="1">
                <a:solidFill>
                  <a:schemeClr val="dk1"/>
                </a:solidFill>
                <a:latin typeface="Inter"/>
                <a:ea typeface="Inter"/>
                <a:cs typeface="Inter"/>
                <a:sym typeface="Inter"/>
              </a:rPr>
              <a:t>API-based architecture</a:t>
            </a:r>
            <a:endParaRPr sz="1350" b="1">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Encourage systems that meet performance benchmarks (e.g., page load time, reliability)</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Continuous Improvement:</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Use analytics + user feedback to evolve systems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Procurements should include monitoring and update cycles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147" name="Google Shape;1147;p148"/>
          <p:cNvSpPr/>
          <p:nvPr/>
        </p:nvSpPr>
        <p:spPr>
          <a:xfrm>
            <a:off x="609600" y="609600"/>
            <a:ext cx="74067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Design Standards and Procurement Implications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2"/>
        <p:cNvGrpSpPr/>
        <p:nvPr/>
      </p:nvGrpSpPr>
      <p:grpSpPr>
        <a:xfrm>
          <a:off x="0" y="0"/>
          <a:ext cx="0" cy="0"/>
          <a:chOff x="0" y="0"/>
          <a:chExt cx="0" cy="0"/>
        </a:xfrm>
      </p:grpSpPr>
      <p:sp>
        <p:nvSpPr>
          <p:cNvPr id="1153" name="Google Shape;1153;p149"/>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9"/>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You’ve been asked to create a new government digital service to help a specific user group (e.g., veterans seeking housing assistance, small businesses applying for permits, or students applying for federal aid).</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Your mission: In small groups, sketch out a high-level concept for the service and address the following:</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What is the core user need?</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What does the interface/wireframe look like?</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How will you ensure accessibility and iterative feedback?</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What procurement considerations or contract decisions will enable this?</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sp>
        <p:nvSpPr>
          <p:cNvPr id="1155" name="Google Shape;1155;p149"/>
          <p:cNvSpPr/>
          <p:nvPr/>
        </p:nvSpPr>
        <p:spPr>
          <a:xfrm>
            <a:off x="609600" y="609600"/>
            <a:ext cx="64842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Build a Digital Service Workshop</a:t>
            </a:r>
            <a:endParaRPr sz="2250" b="0" i="0" u="none" strike="noStrike" cap="none">
              <a:solidFill>
                <a:schemeClr val="dk1"/>
              </a:solidFill>
              <a:latin typeface="Calibri"/>
              <a:ea typeface="Calibri"/>
              <a:cs typeface="Calibri"/>
              <a:sym typeface="Calibri"/>
            </a:endParaRPr>
          </a:p>
        </p:txBody>
      </p:sp>
      <p:pic>
        <p:nvPicPr>
          <p:cNvPr id="1156" name="Google Shape;1156;p149"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1"/>
        <p:cNvGrpSpPr/>
        <p:nvPr/>
      </p:nvGrpSpPr>
      <p:grpSpPr>
        <a:xfrm>
          <a:off x="0" y="0"/>
          <a:ext cx="0" cy="0"/>
          <a:chOff x="0" y="0"/>
          <a:chExt cx="0" cy="0"/>
        </a:xfrm>
      </p:grpSpPr>
      <p:sp>
        <p:nvSpPr>
          <p:cNvPr id="1162" name="Google Shape;1162;p150"/>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0"/>
          <p:cNvSpPr/>
          <p:nvPr/>
        </p:nvSpPr>
        <p:spPr>
          <a:xfrm>
            <a:off x="609600" y="1323150"/>
            <a:ext cx="5621400" cy="24972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350">
                <a:solidFill>
                  <a:schemeClr val="dk1"/>
                </a:solidFill>
                <a:latin typeface="Inter"/>
                <a:ea typeface="Inter"/>
                <a:cs typeface="Inter"/>
                <a:sym typeface="Inter"/>
              </a:rPr>
              <a:t>Group roles:</a:t>
            </a:r>
            <a:endParaRPr sz="135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Nunito"/>
              <a:buChar char="●"/>
            </a:pPr>
            <a:r>
              <a:rPr lang="en" sz="1350" i="1">
                <a:solidFill>
                  <a:srgbClr val="1B1B1B"/>
                </a:solidFill>
                <a:latin typeface="Nunito"/>
                <a:ea typeface="Nunito"/>
                <a:cs typeface="Nunito"/>
                <a:sym typeface="Nunito"/>
              </a:rPr>
              <a:t>Facilitator</a:t>
            </a:r>
            <a:r>
              <a:rPr lang="en" sz="1350">
                <a:solidFill>
                  <a:srgbClr val="1B1B1B"/>
                </a:solidFill>
                <a:latin typeface="Nunito"/>
                <a:ea typeface="Nunito"/>
                <a:cs typeface="Nunito"/>
                <a:sym typeface="Nunito"/>
              </a:rPr>
              <a:t> – keeps team on track</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i="1">
                <a:solidFill>
                  <a:srgbClr val="1B1B1B"/>
                </a:solidFill>
                <a:latin typeface="Nunito"/>
                <a:ea typeface="Nunito"/>
                <a:cs typeface="Nunito"/>
                <a:sym typeface="Nunito"/>
              </a:rPr>
              <a:t>Note taker/sketcher</a:t>
            </a:r>
            <a:r>
              <a:rPr lang="en" sz="1350">
                <a:solidFill>
                  <a:srgbClr val="1B1B1B"/>
                </a:solidFill>
                <a:latin typeface="Nunito"/>
                <a:ea typeface="Nunito"/>
                <a:cs typeface="Nunito"/>
                <a:sym typeface="Nunito"/>
              </a:rPr>
              <a:t> – captures wireframe and key points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i="1">
                <a:solidFill>
                  <a:srgbClr val="1B1B1B"/>
                </a:solidFill>
                <a:latin typeface="Nunito"/>
                <a:ea typeface="Nunito"/>
                <a:cs typeface="Nunito"/>
                <a:sym typeface="Nunito"/>
              </a:rPr>
              <a:t>Presenter</a:t>
            </a:r>
            <a:r>
              <a:rPr lang="en" sz="1350">
                <a:solidFill>
                  <a:srgbClr val="1B1B1B"/>
                </a:solidFill>
                <a:latin typeface="Nunito"/>
                <a:ea typeface="Nunito"/>
                <a:cs typeface="Nunito"/>
                <a:sym typeface="Nunito"/>
              </a:rPr>
              <a:t> – shares out to full group</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i="1">
                <a:solidFill>
                  <a:srgbClr val="1B1B1B"/>
                </a:solidFill>
                <a:latin typeface="Nunito"/>
                <a:ea typeface="Nunito"/>
                <a:cs typeface="Nunito"/>
                <a:sym typeface="Nunito"/>
              </a:rPr>
              <a:t>CO/COR rep</a:t>
            </a:r>
            <a:r>
              <a:rPr lang="en" sz="1350">
                <a:solidFill>
                  <a:srgbClr val="1B1B1B"/>
                </a:solidFill>
                <a:latin typeface="Nunito"/>
                <a:ea typeface="Nunito"/>
                <a:cs typeface="Nunito"/>
                <a:sym typeface="Nunito"/>
              </a:rPr>
              <a:t> – advocates for procurement alignment</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sp>
        <p:nvSpPr>
          <p:cNvPr id="1164" name="Google Shape;1164;p150"/>
          <p:cNvSpPr/>
          <p:nvPr/>
        </p:nvSpPr>
        <p:spPr>
          <a:xfrm>
            <a:off x="609600" y="609600"/>
            <a:ext cx="64842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Build a Digital Service Workshop</a:t>
            </a:r>
            <a:endParaRPr sz="2250" b="0" i="0" u="none" strike="noStrike" cap="none">
              <a:solidFill>
                <a:schemeClr val="dk1"/>
              </a:solidFill>
              <a:latin typeface="Calibri"/>
              <a:ea typeface="Calibri"/>
              <a:cs typeface="Calibri"/>
              <a:sym typeface="Calibri"/>
            </a:endParaRPr>
          </a:p>
        </p:txBody>
      </p:sp>
      <p:pic>
        <p:nvPicPr>
          <p:cNvPr id="1165" name="Google Shape;1165;p150"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0"/>
        <p:cNvGrpSpPr/>
        <p:nvPr/>
      </p:nvGrpSpPr>
      <p:grpSpPr>
        <a:xfrm>
          <a:off x="0" y="0"/>
          <a:ext cx="0" cy="0"/>
          <a:chOff x="0" y="0"/>
          <a:chExt cx="0" cy="0"/>
        </a:xfrm>
      </p:grpSpPr>
      <p:sp>
        <p:nvSpPr>
          <p:cNvPr id="1171" name="Google Shape;1171;p151"/>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1"/>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Deliverables for each group:</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Description of digital service</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Wireframe or sketch (rough is fine!) of a user-facing interface or service flow</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Accessibility considerations (What barriers will you address?)</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Feedback loop (When/how will users or stakeholders provide input?)</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Key procurement decisions (What contract features support delivery? Modular? Coaching? ATO strategy?)</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sp>
        <p:nvSpPr>
          <p:cNvPr id="1173" name="Google Shape;1173;p151"/>
          <p:cNvSpPr/>
          <p:nvPr/>
        </p:nvSpPr>
        <p:spPr>
          <a:xfrm>
            <a:off x="609600" y="609600"/>
            <a:ext cx="64842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Build a Digital Service Workshop</a:t>
            </a:r>
            <a:endParaRPr sz="2250" b="0" i="0" u="none" strike="noStrike" cap="none">
              <a:solidFill>
                <a:schemeClr val="dk1"/>
              </a:solidFill>
              <a:latin typeface="Calibri"/>
              <a:ea typeface="Calibri"/>
              <a:cs typeface="Calibri"/>
              <a:sym typeface="Calibri"/>
            </a:endParaRPr>
          </a:p>
        </p:txBody>
      </p:sp>
      <p:pic>
        <p:nvPicPr>
          <p:cNvPr id="1174" name="Google Shape;1174;p151"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9"/>
        <p:cNvGrpSpPr/>
        <p:nvPr/>
      </p:nvGrpSpPr>
      <p:grpSpPr>
        <a:xfrm>
          <a:off x="0" y="0"/>
          <a:ext cx="0" cy="0"/>
          <a:chOff x="0" y="0"/>
          <a:chExt cx="0" cy="0"/>
        </a:xfrm>
      </p:grpSpPr>
      <p:sp>
        <p:nvSpPr>
          <p:cNvPr id="1180" name="Google Shape;1180;p152"/>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2"/>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750">
                <a:solidFill>
                  <a:schemeClr val="dk1"/>
                </a:solidFill>
                <a:latin typeface="Inter"/>
                <a:ea typeface="Inter"/>
                <a:cs typeface="Inter"/>
                <a:sym typeface="Inter"/>
              </a:rPr>
              <a:t>Group presentations</a:t>
            </a:r>
            <a:endParaRPr sz="1750">
              <a:solidFill>
                <a:schemeClr val="dk1"/>
              </a:solidFill>
              <a:latin typeface="Inter"/>
              <a:ea typeface="Inter"/>
              <a:cs typeface="Inter"/>
              <a:sym typeface="Inter"/>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Each team presents:</a:t>
            </a:r>
            <a:endParaRPr sz="135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Their service concept (1–2 minutes)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Key design choices and how they support user needs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Procurement or delivery decisions (tools, contracts, phasing, feedback channels)</a:t>
            </a:r>
            <a:br>
              <a:rPr lang="en" sz="1350">
                <a:solidFill>
                  <a:srgbClr val="1B1B1B"/>
                </a:solidFill>
                <a:latin typeface="Nunito"/>
                <a:ea typeface="Nunito"/>
                <a:cs typeface="Nunito"/>
                <a:sym typeface="Nunito"/>
              </a:rPr>
            </a:br>
            <a:endParaRPr sz="1350" i="1">
              <a:solidFill>
                <a:srgbClr val="1B1B1B"/>
              </a:solidFill>
              <a:latin typeface="Nunito"/>
              <a:ea typeface="Nunito"/>
              <a:cs typeface="Nunito"/>
              <a:sym typeface="Nunito"/>
            </a:endParaRPr>
          </a:p>
          <a:p>
            <a:pPr marL="0" marR="0" lvl="0" indent="0" algn="l" rtl="0">
              <a:lnSpc>
                <a:spcPct val="136000"/>
              </a:lnSpc>
              <a:spcBef>
                <a:spcPts val="120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sp>
        <p:nvSpPr>
          <p:cNvPr id="1182" name="Google Shape;1182;p152"/>
          <p:cNvSpPr/>
          <p:nvPr/>
        </p:nvSpPr>
        <p:spPr>
          <a:xfrm>
            <a:off x="609600" y="609600"/>
            <a:ext cx="64842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Build a Digital Service Workshop</a:t>
            </a:r>
            <a:endParaRPr sz="2250" b="0" i="0" u="none" strike="noStrike" cap="none">
              <a:solidFill>
                <a:schemeClr val="dk1"/>
              </a:solidFill>
              <a:latin typeface="Calibri"/>
              <a:ea typeface="Calibri"/>
              <a:cs typeface="Calibri"/>
              <a:sym typeface="Calibri"/>
            </a:endParaRPr>
          </a:p>
        </p:txBody>
      </p:sp>
      <p:pic>
        <p:nvPicPr>
          <p:cNvPr id="1183" name="Google Shape;1183;p152" title="ACTIVITY (1).png"/>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9"/>
        <p:cNvGrpSpPr/>
        <p:nvPr/>
      </p:nvGrpSpPr>
      <p:grpSpPr>
        <a:xfrm>
          <a:off x="0" y="0"/>
          <a:ext cx="0" cy="0"/>
          <a:chOff x="0" y="0"/>
          <a:chExt cx="0" cy="0"/>
        </a:xfrm>
      </p:grpSpPr>
      <p:sp>
        <p:nvSpPr>
          <p:cNvPr id="530" name="Google Shape;530;p72"/>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2"/>
          <p:cNvSpPr/>
          <p:nvPr/>
        </p:nvSpPr>
        <p:spPr>
          <a:xfrm>
            <a:off x="609600" y="1349900"/>
            <a:ext cx="7636500" cy="2778900"/>
          </a:xfrm>
          <a:prstGeom prst="rect">
            <a:avLst/>
          </a:prstGeom>
          <a:noFill/>
          <a:ln>
            <a:noFill/>
          </a:ln>
        </p:spPr>
        <p:txBody>
          <a:bodyPr spcFirstLastPara="1" wrap="square" lIns="91425" tIns="45700" rIns="91425" bIns="45700" anchor="ctr" anchorCtr="0">
            <a:noAutofit/>
          </a:bodyPr>
          <a:lstStyle/>
          <a:p>
            <a:pPr marL="914400" lvl="1"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Who: Immigration applicants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914400" lvl="1"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What: Online access to status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914400" lvl="1"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Why: Improve efficiency</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914400" lvl="1"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Where: Web/mobile</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914400" lvl="1"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How: Iterative build and test with users</a:t>
            </a:r>
            <a:endParaRPr sz="1350">
              <a:latin typeface="Inter"/>
              <a:ea typeface="Inter"/>
              <a:cs typeface="Inter"/>
              <a:sym typeface="Inter"/>
            </a:endParaRPr>
          </a:p>
        </p:txBody>
      </p:sp>
      <p:sp>
        <p:nvSpPr>
          <p:cNvPr id="532" name="Google Shape;532;p72"/>
          <p:cNvSpPr/>
          <p:nvPr/>
        </p:nvSpPr>
        <p:spPr>
          <a:xfrm>
            <a:off x="609600" y="609600"/>
            <a:ext cx="73554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The 5 Ws of Digital Services (USCIS Example)</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8"/>
        <p:cNvGrpSpPr/>
        <p:nvPr/>
      </p:nvGrpSpPr>
      <p:grpSpPr>
        <a:xfrm>
          <a:off x="0" y="0"/>
          <a:ext cx="0" cy="0"/>
          <a:chOff x="0" y="0"/>
          <a:chExt cx="0" cy="0"/>
        </a:xfrm>
      </p:grpSpPr>
      <p:sp>
        <p:nvSpPr>
          <p:cNvPr id="1189" name="Google Shape;1189;p153"/>
          <p:cNvSpPr/>
          <p:nvPr/>
        </p:nvSpPr>
        <p:spPr>
          <a:xfrm>
            <a:off x="609600" y="2300300"/>
            <a:ext cx="7274100" cy="547800"/>
          </a:xfrm>
          <a:prstGeom prst="rect">
            <a:avLst/>
          </a:prstGeom>
          <a:noFill/>
          <a:ln>
            <a:noFill/>
          </a:ln>
        </p:spPr>
        <p:txBody>
          <a:bodyPr spcFirstLastPara="1" wrap="square" lIns="91425" tIns="45700" rIns="91425" bIns="45700" anchor="ctr" anchorCtr="0">
            <a:noAutofit/>
          </a:bodyPr>
          <a:lstStyle/>
          <a:p>
            <a:pPr marL="0" lvl="0" indent="0" algn="l" rtl="0">
              <a:lnSpc>
                <a:spcPct val="125000"/>
              </a:lnSpc>
              <a:spcBef>
                <a:spcPts val="1800"/>
              </a:spcBef>
              <a:spcAft>
                <a:spcPts val="1200"/>
              </a:spcAft>
              <a:buClr>
                <a:schemeClr val="dk1"/>
              </a:buClr>
              <a:buSzPts val="1100"/>
              <a:buFont typeface="Arial"/>
              <a:buNone/>
            </a:pPr>
            <a:r>
              <a:rPr lang="en" sz="4000" b="1">
                <a:solidFill>
                  <a:srgbClr val="1F2328"/>
                </a:solidFill>
                <a:highlight>
                  <a:srgbClr val="FFFFFF"/>
                </a:highlight>
                <a:latin typeface="Calibri"/>
                <a:ea typeface="Calibri"/>
                <a:cs typeface="Calibri"/>
                <a:sym typeface="Calibri"/>
              </a:rPr>
              <a:t>Digital Service Tech Topic: Cloud</a:t>
            </a:r>
            <a:endParaRPr sz="4000" b="1">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4"/>
        <p:cNvGrpSpPr/>
        <p:nvPr/>
      </p:nvGrpSpPr>
      <p:grpSpPr>
        <a:xfrm>
          <a:off x="0" y="0"/>
          <a:ext cx="0" cy="0"/>
          <a:chOff x="0" y="0"/>
          <a:chExt cx="0" cy="0"/>
        </a:xfrm>
      </p:grpSpPr>
      <p:sp>
        <p:nvSpPr>
          <p:cNvPr id="1195" name="Google Shape;1195;p154"/>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4"/>
          <p:cNvSpPr/>
          <p:nvPr/>
        </p:nvSpPr>
        <p:spPr>
          <a:xfrm>
            <a:off x="609575" y="970275"/>
            <a:ext cx="7636500" cy="35052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Cloud = flexible access to computing resources via the internet</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Not one “cloud”—many vendors, models, and services</a:t>
            </a: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NIST defines five essential features:</a:t>
            </a:r>
            <a:endParaRPr sz="135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latin typeface="Inter"/>
                <a:ea typeface="Inter"/>
                <a:cs typeface="Inter"/>
                <a:sym typeface="Inter"/>
              </a:rPr>
              <a:t>On-demand self-service</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Broad network access</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Resource pooling</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Rapid elasticity</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Measured service</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197" name="Google Shape;1197;p154"/>
          <p:cNvSpPr/>
          <p:nvPr/>
        </p:nvSpPr>
        <p:spPr>
          <a:xfrm>
            <a:off x="609600" y="609600"/>
            <a:ext cx="67716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What Is Cloud Computing?</a:t>
            </a:r>
            <a:endParaRPr sz="2250" b="0" i="0" u="none" strike="noStrike" cap="none">
              <a:solidFill>
                <a:schemeClr val="dk1"/>
              </a:solidFill>
              <a:latin typeface="Calibri"/>
              <a:ea typeface="Calibri"/>
              <a:cs typeface="Calibri"/>
              <a:sym typeface="Calibri"/>
            </a:endParaRPr>
          </a:p>
        </p:txBody>
      </p:sp>
      <p:pic>
        <p:nvPicPr>
          <p:cNvPr id="1198" name="Google Shape;1198;p154"/>
          <p:cNvPicPr preferRelativeResize="0"/>
          <p:nvPr/>
        </p:nvPicPr>
        <p:blipFill>
          <a:blip r:embed="rId3">
            <a:alphaModFix/>
          </a:blip>
          <a:stretch>
            <a:fillRect/>
          </a:stretch>
        </p:blipFill>
        <p:spPr>
          <a:xfrm>
            <a:off x="3752750" y="2205300"/>
            <a:ext cx="5143850" cy="2586625"/>
          </a:xfrm>
          <a:prstGeom prst="rect">
            <a:avLst/>
          </a:prstGeom>
          <a:noFill/>
          <a:ln>
            <a:noFill/>
          </a:ln>
        </p:spPr>
      </p:pic>
      <p:sp>
        <p:nvSpPr>
          <p:cNvPr id="1199" name="Google Shape;1199;p154"/>
          <p:cNvSpPr txBox="1"/>
          <p:nvPr/>
        </p:nvSpPr>
        <p:spPr>
          <a:xfrm>
            <a:off x="4725375" y="4791925"/>
            <a:ext cx="4107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t>Source: </a:t>
            </a:r>
            <a:r>
              <a:rPr lang="en" sz="1000" i="1" u="sng">
                <a:solidFill>
                  <a:schemeClr val="hlink"/>
                </a:solidFill>
                <a:hlinkClick r:id="rId4"/>
              </a:rPr>
              <a:t>https://cic.gsa.gov/basics/cloud-basics</a:t>
            </a:r>
            <a:endParaRPr sz="1000" i="1"/>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4"/>
        <p:cNvGrpSpPr/>
        <p:nvPr/>
      </p:nvGrpSpPr>
      <p:grpSpPr>
        <a:xfrm>
          <a:off x="0" y="0"/>
          <a:ext cx="0" cy="0"/>
          <a:chOff x="0" y="0"/>
          <a:chExt cx="0" cy="0"/>
        </a:xfrm>
      </p:grpSpPr>
      <p:sp>
        <p:nvSpPr>
          <p:cNvPr id="1205" name="Google Shape;1205;p155"/>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How can your agency decide the best way to use (or not use) cloud to support your mission?</a:t>
            </a:r>
            <a:endParaRPr sz="1350">
              <a:solidFill>
                <a:schemeClr val="dk1"/>
              </a:solidFill>
              <a:latin typeface="Inter"/>
              <a:ea typeface="Inter"/>
              <a:cs typeface="Inter"/>
              <a:sym typeface="Inter"/>
            </a:endParaRPr>
          </a:p>
        </p:txBody>
      </p:sp>
      <p:sp>
        <p:nvSpPr>
          <p:cNvPr id="1207" name="Google Shape;1207;p155"/>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208" name="Google Shape;1208;p155"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3"/>
        <p:cNvGrpSpPr/>
        <p:nvPr/>
      </p:nvGrpSpPr>
      <p:grpSpPr>
        <a:xfrm>
          <a:off x="0" y="0"/>
          <a:ext cx="0" cy="0"/>
          <a:chOff x="0" y="0"/>
          <a:chExt cx="0" cy="0"/>
        </a:xfrm>
      </p:grpSpPr>
      <p:sp>
        <p:nvSpPr>
          <p:cNvPr id="1214" name="Google Shape;1214;p156"/>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6"/>
          <p:cNvSpPr/>
          <p:nvPr/>
        </p:nvSpPr>
        <p:spPr>
          <a:xfrm>
            <a:off x="609575" y="1404750"/>
            <a:ext cx="7636500" cy="3299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Deployment Types: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Public cloud → Shared third-party services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Private cloud → Exclusive to one agency</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Community or hybrid → Collaborative/shared setups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Service Models: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b="1">
                <a:solidFill>
                  <a:schemeClr val="dk1"/>
                </a:solidFill>
                <a:latin typeface="Inter"/>
                <a:ea typeface="Inter"/>
                <a:cs typeface="Inter"/>
                <a:sym typeface="Inter"/>
              </a:rPr>
              <a:t>SaaS</a:t>
            </a:r>
            <a:r>
              <a:rPr lang="en" sz="1350">
                <a:solidFill>
                  <a:schemeClr val="dk1"/>
                </a:solidFill>
                <a:latin typeface="Inter"/>
                <a:ea typeface="Inter"/>
                <a:cs typeface="Inter"/>
                <a:sym typeface="Inter"/>
              </a:rPr>
              <a:t> – ready-to-use apps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PaaS</a:t>
            </a:r>
            <a:r>
              <a:rPr lang="en" sz="1350">
                <a:solidFill>
                  <a:schemeClr val="dk1"/>
                </a:solidFill>
                <a:latin typeface="Inter"/>
                <a:ea typeface="Inter"/>
                <a:cs typeface="Inter"/>
                <a:sym typeface="Inter"/>
              </a:rPr>
              <a:t> – developer tools and platforms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IaaS</a:t>
            </a:r>
            <a:r>
              <a:rPr lang="en" sz="1350">
                <a:solidFill>
                  <a:schemeClr val="dk1"/>
                </a:solidFill>
                <a:latin typeface="Inter"/>
                <a:ea typeface="Inter"/>
                <a:cs typeface="Inter"/>
                <a:sym typeface="Inter"/>
              </a:rPr>
              <a:t> – infrastructure like servers and storage</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
        <p:nvSpPr>
          <p:cNvPr id="1216" name="Google Shape;1216;p156"/>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Cloud Delivery Models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1"/>
        <p:cNvGrpSpPr/>
        <p:nvPr/>
      </p:nvGrpSpPr>
      <p:grpSpPr>
        <a:xfrm>
          <a:off x="0" y="0"/>
          <a:ext cx="0" cy="0"/>
          <a:chOff x="0" y="0"/>
          <a:chExt cx="0" cy="0"/>
        </a:xfrm>
      </p:grpSpPr>
      <p:sp>
        <p:nvSpPr>
          <p:cNvPr id="1222" name="Google Shape;1222;p157"/>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57"/>
          <p:cNvSpPr/>
          <p:nvPr/>
        </p:nvSpPr>
        <p:spPr>
          <a:xfrm>
            <a:off x="609575" y="1404750"/>
            <a:ext cx="7636500" cy="33501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Elastic, scalable—not fixed assets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Service offerings evolve quickly</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Pay-as-you-go replaces up-front costs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Shared responsibility model: vendor + agency</a:t>
            </a:r>
            <a:endParaRPr sz="1350">
              <a:solidFill>
                <a:schemeClr val="dk1"/>
              </a:solidFill>
              <a:latin typeface="Inter"/>
              <a:ea typeface="Inter"/>
              <a:cs typeface="Inter"/>
              <a:sym typeface="Inter"/>
            </a:endParaRPr>
          </a:p>
          <a:p>
            <a:pPr marL="457200" lvl="0" indent="0" algn="l" rtl="0">
              <a:lnSpc>
                <a:spcPct val="115000"/>
              </a:lnSpc>
              <a:spcBef>
                <a:spcPts val="1200"/>
              </a:spcBef>
              <a:spcAft>
                <a:spcPts val="0"/>
              </a:spcAft>
              <a:buNone/>
            </a:pP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Risks of using traditional models: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Wasted spending</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Missed services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Incomplete oversight</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
        <p:nvSpPr>
          <p:cNvPr id="1224" name="Google Shape;1224;p157"/>
          <p:cNvSpPr/>
          <p:nvPr/>
        </p:nvSpPr>
        <p:spPr>
          <a:xfrm>
            <a:off x="609600" y="609600"/>
            <a:ext cx="74322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Why Cloud Procurement Requires a Different Approach</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9"/>
        <p:cNvGrpSpPr/>
        <p:nvPr/>
      </p:nvGrpSpPr>
      <p:grpSpPr>
        <a:xfrm>
          <a:off x="0" y="0"/>
          <a:ext cx="0" cy="0"/>
          <a:chOff x="0" y="0"/>
          <a:chExt cx="0" cy="0"/>
        </a:xfrm>
      </p:grpSpPr>
      <p:sp>
        <p:nvSpPr>
          <p:cNvPr id="1230" name="Google Shape;1230;p158"/>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58"/>
          <p:cNvSpPr/>
          <p:nvPr/>
        </p:nvSpPr>
        <p:spPr>
          <a:xfrm>
            <a:off x="609575" y="1404750"/>
            <a:ext cx="5367600" cy="1889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In a shared responsibility model, where do you think misunderstandings between vendors and agencies are most likely to occur? What could be done contractually to prevent that?</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sp>
        <p:nvSpPr>
          <p:cNvPr id="1232" name="Google Shape;1232;p158"/>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233" name="Google Shape;1233;p158"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8"/>
        <p:cNvGrpSpPr/>
        <p:nvPr/>
      </p:nvGrpSpPr>
      <p:grpSpPr>
        <a:xfrm>
          <a:off x="0" y="0"/>
          <a:ext cx="0" cy="0"/>
          <a:chOff x="0" y="0"/>
          <a:chExt cx="0" cy="0"/>
        </a:xfrm>
      </p:grpSpPr>
      <p:sp>
        <p:nvSpPr>
          <p:cNvPr id="1239" name="Google Shape;1239;p159"/>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59"/>
          <p:cNvSpPr/>
          <p:nvPr/>
        </p:nvSpPr>
        <p:spPr>
          <a:xfrm>
            <a:off x="609575" y="1404750"/>
            <a:ext cx="7636500" cy="3375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Security:</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FedRAMP-authorized services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IAM, vulnerability management, SIEM tools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Shared security responsibilities</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Governance:</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Include IT, CORs, cyber, finance, and program staff</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Monitor cloud usage, cost trends, and technical performance</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Cost Control:</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Price varies monthly—skills matter more than sticker price</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Plan for training, dynamic pricing, and cost monitoring</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241" name="Google Shape;1241;p159"/>
          <p:cNvSpPr/>
          <p:nvPr/>
        </p:nvSpPr>
        <p:spPr>
          <a:xfrm>
            <a:off x="609600" y="609600"/>
            <a:ext cx="3838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Keys to Cloud Success</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6"/>
        <p:cNvGrpSpPr/>
        <p:nvPr/>
      </p:nvGrpSpPr>
      <p:grpSpPr>
        <a:xfrm>
          <a:off x="0" y="0"/>
          <a:ext cx="0" cy="0"/>
          <a:chOff x="0" y="0"/>
          <a:chExt cx="0" cy="0"/>
        </a:xfrm>
      </p:grpSpPr>
      <p:sp>
        <p:nvSpPr>
          <p:cNvPr id="1247" name="Google Shape;1247;p160"/>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0"/>
          <p:cNvSpPr/>
          <p:nvPr/>
        </p:nvSpPr>
        <p:spPr>
          <a:xfrm>
            <a:off x="609575" y="1404750"/>
            <a:ext cx="7636500" cy="34485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Match vendor capabilities to agency needs (e.g., AI/ML, security)</a:t>
            </a: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Consider multi-cloud or hybrid-cloud architecture</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Avoid:</a:t>
            </a:r>
            <a:endParaRPr sz="135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latin typeface="Inter"/>
                <a:ea typeface="Inter"/>
                <a:cs typeface="Inter"/>
                <a:sym typeface="Inter"/>
              </a:rPr>
              <a:t>Restrictive or siloed contracts</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Shadow IT caused by limited access</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Missing out on volume discounts</a:t>
            </a:r>
            <a:endParaRPr sz="135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Include:</a:t>
            </a:r>
            <a:endParaRPr sz="135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latin typeface="Inter"/>
                <a:ea typeface="Inter"/>
                <a:cs typeface="Inter"/>
                <a:sym typeface="Inter"/>
              </a:rPr>
              <a:t>Marketplace access</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Architecture planning in pre-solicitation</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Scalable usage across the agency</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249" name="Google Shape;1249;p160"/>
          <p:cNvSpPr/>
          <p:nvPr/>
        </p:nvSpPr>
        <p:spPr>
          <a:xfrm>
            <a:off x="609600" y="609600"/>
            <a:ext cx="68226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Choosing the Right Cloud Strategy</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4"/>
        <p:cNvGrpSpPr/>
        <p:nvPr/>
      </p:nvGrpSpPr>
      <p:grpSpPr>
        <a:xfrm>
          <a:off x="0" y="0"/>
          <a:ext cx="0" cy="0"/>
          <a:chOff x="0" y="0"/>
          <a:chExt cx="0" cy="0"/>
        </a:xfrm>
      </p:grpSpPr>
      <p:sp>
        <p:nvSpPr>
          <p:cNvPr id="1255" name="Google Shape;1255;p161"/>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How can we encourage modular or hybrid cloud strategies without overcomplicating procurement? What role should vendors play in helping agencies architect for resilience?</a:t>
            </a:r>
            <a:endParaRPr sz="1350">
              <a:solidFill>
                <a:schemeClr val="dk1"/>
              </a:solidFill>
              <a:latin typeface="Inter"/>
              <a:ea typeface="Inter"/>
              <a:cs typeface="Inter"/>
              <a:sym typeface="Inter"/>
            </a:endParaRPr>
          </a:p>
        </p:txBody>
      </p:sp>
      <p:sp>
        <p:nvSpPr>
          <p:cNvPr id="1257" name="Google Shape;1257;p161"/>
          <p:cNvSpPr/>
          <p:nvPr/>
        </p:nvSpPr>
        <p:spPr>
          <a:xfrm>
            <a:off x="609600" y="609600"/>
            <a:ext cx="59181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Activity: Discussion</a:t>
            </a:r>
            <a:endParaRPr sz="2250" b="0" i="0" u="none" strike="noStrike" cap="none">
              <a:solidFill>
                <a:schemeClr val="dk1"/>
              </a:solidFill>
              <a:latin typeface="Calibri"/>
              <a:ea typeface="Calibri"/>
              <a:cs typeface="Calibri"/>
              <a:sym typeface="Calibri"/>
            </a:endParaRPr>
          </a:p>
        </p:txBody>
      </p:sp>
      <p:pic>
        <p:nvPicPr>
          <p:cNvPr id="1258" name="Google Shape;1258;p161" title="Updated ACTIVITY.png"/>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3"/>
        <p:cNvGrpSpPr/>
        <p:nvPr/>
      </p:nvGrpSpPr>
      <p:grpSpPr>
        <a:xfrm>
          <a:off x="0" y="0"/>
          <a:ext cx="0" cy="0"/>
          <a:chOff x="0" y="0"/>
          <a:chExt cx="0" cy="0"/>
        </a:xfrm>
      </p:grpSpPr>
      <p:sp>
        <p:nvSpPr>
          <p:cNvPr id="1264" name="Google Shape;1264;p162"/>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2"/>
          <p:cNvSpPr/>
          <p:nvPr/>
        </p:nvSpPr>
        <p:spPr>
          <a:xfrm>
            <a:off x="609575" y="1404750"/>
            <a:ext cx="7636500" cy="22959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Cloud is not plug-and-play—training is essential</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Build training milestones and best practices into contracts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Understand shared responsibility and pricing structures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Tailor SLAs, security clauses, and contract language accordingly</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
        <p:nvSpPr>
          <p:cNvPr id="1266" name="Google Shape;1266;p162"/>
          <p:cNvSpPr/>
          <p:nvPr/>
        </p:nvSpPr>
        <p:spPr>
          <a:xfrm>
            <a:off x="609600" y="609600"/>
            <a:ext cx="73305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2250"/>
              <a:buFont typeface="Inter"/>
              <a:buNone/>
            </a:pPr>
            <a:r>
              <a:rPr lang="en" sz="2250" b="1">
                <a:latin typeface="Inter"/>
                <a:ea typeface="Inter"/>
                <a:cs typeface="Inter"/>
                <a:sym typeface="Inter"/>
              </a:rPr>
              <a:t>Cloud Procurement: The Bottom Line</a:t>
            </a:r>
            <a:endParaRPr sz="225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11678</Words>
  <Application>Microsoft Office PowerPoint</Application>
  <PresentationFormat>On-screen Show (16:9)</PresentationFormat>
  <Paragraphs>1149</Paragraphs>
  <Slides>124</Slides>
  <Notes>124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124</vt:i4>
      </vt:variant>
    </vt:vector>
  </HeadingPairs>
  <TitlesOfParts>
    <vt:vector size="140" baseType="lpstr">
      <vt:lpstr>Calibri</vt:lpstr>
      <vt:lpstr>Proxima Nova</vt:lpstr>
      <vt:lpstr>Barlow Medium</vt:lpstr>
      <vt:lpstr>Inter</vt:lpstr>
      <vt:lpstr>Hepta Slab</vt:lpstr>
      <vt:lpstr>Barlow Light</vt:lpstr>
      <vt:lpstr>Hepta Slab Light</vt:lpstr>
      <vt:lpstr>Nunito</vt:lpstr>
      <vt:lpstr>Arial</vt:lpstr>
      <vt:lpstr>Barlow ExtraLight</vt:lpstr>
      <vt:lpstr>Roboto</vt:lpstr>
      <vt:lpstr>Hepta Slab Medium</vt:lpstr>
      <vt:lpstr>Barlow</vt:lpstr>
      <vt:lpstr>Shift</vt:lpstr>
      <vt:lpstr>Strategy Plan</vt:lpstr>
      <vt:lpstr>Office Theme</vt:lpstr>
      <vt:lpstr>PowerPoint Presentation</vt:lpstr>
      <vt:lpstr>PowerPoint Presentation</vt:lpstr>
      <vt:lpstr>PowerPoint Presentation</vt:lpstr>
      <vt:lpstr>The Digital Services Landscape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Service Methods, Roles, and Sources of Supply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Services Tech Bootcamp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 Jernigan</cp:lastModifiedBy>
  <cp:revision>1</cp:revision>
  <dcterms:modified xsi:type="dcterms:W3CDTF">2025-07-30T15:25:16Z</dcterms:modified>
</cp:coreProperties>
</file>